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4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9144000" cy="5143500" type="screen16x9"/>
  <p:notesSz cx="6858000" cy="9144000"/>
  <p:embeddedFontLst>
    <p:embeddedFont>
      <p:font typeface="Lobster" panose="020B0604020202020204" charset="0"/>
      <p:regular r:id="rId47"/>
    </p:embeddedFont>
    <p:embeddedFont>
      <p:font typeface="Droid Serif" panose="020B0604020202020204" charset="0"/>
      <p:regular r:id="rId48"/>
      <p:bold r:id="rId49"/>
      <p:italic r:id="rId50"/>
      <p:boldItalic r:id="rId51"/>
    </p:embeddedFont>
    <p:embeddedFont>
      <p:font typeface="Coming Soon" panose="020B0604020202020204" charset="0"/>
      <p:regular r:id="rId52"/>
    </p:embeddedFont>
    <p:embeddedFont>
      <p:font typeface="Gloria Hallelujah" panose="020B0604020202020204" charset="0"/>
      <p:regular r:id="rId53"/>
    </p:embeddedFont>
    <p:embeddedFont>
      <p:font typeface="Roboto" panose="020B0604020202020204" charset="0"/>
      <p:regular r:id="rId54"/>
      <p:bold r:id="rId55"/>
      <p:italic r:id="rId56"/>
      <p:boldItalic r:id="rId57"/>
    </p:embeddedFont>
    <p:embeddedFont>
      <p:font typeface="Cantarell" panose="020B0604020202020204" charset="0"/>
      <p:regular r:id="rId58"/>
      <p:bold r:id="rId59"/>
      <p:italic r:id="rId60"/>
      <p:boldItalic r:id="rId61"/>
    </p:embeddedFont>
    <p:embeddedFont>
      <p:font typeface="Indie Flower" panose="020B0604020202020204" charset="0"/>
      <p:regular r:id="rId62"/>
    </p:embeddedFont>
    <p:embeddedFont>
      <p:font typeface="Droid Sans" panose="020B0604020202020204" charset="0"/>
      <p:regular r:id="rId63"/>
      <p:bold r:id="rId64"/>
    </p:embeddedFont>
    <p:embeddedFont>
      <p:font typeface="Ubuntu" panose="020B0604020202020204" charset="0"/>
      <p:regular r:id="rId65"/>
      <p:bold r:id="rId66"/>
      <p:italic r:id="rId67"/>
      <p:boldItalic r:id="rId68"/>
    </p:embeddedFont>
    <p:embeddedFont>
      <p:font typeface="Chelsea Market" panose="020B0604020202020204" charset="0"/>
      <p:regular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2.xml"/><Relationship Id="rId61" Type="http://schemas.openxmlformats.org/officeDocument/2006/relationships/font" Target="fonts/font1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8" Type="http://schemas.openxmlformats.org/officeDocument/2006/relationships/slide" Target="slides/slide5.xml"/><Relationship Id="rId51" Type="http://schemas.openxmlformats.org/officeDocument/2006/relationships/font" Target="fonts/font5.fntdata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4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b="1"/>
              <a:t>Estadística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s-419"/>
              <a:t>Permite tomar decisiones confiables cuando prevalecen condiciones de incertidumbre.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s-419" b="1"/>
              <a:t>E. Descriptiva.- </a:t>
            </a:r>
            <a:r>
              <a:rPr lang="es-419"/>
              <a:t>se ocupa del resumen de los datos recolectados, da una idea general de la población.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s-419" b="1"/>
              <a:t>E. inferencial</a:t>
            </a:r>
            <a:r>
              <a:rPr lang="es-419"/>
              <a:t>.- proceso de estimación análisis y prueba de hipótesis para llegar a conclusiones con base científica para la toma de decisiones.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 rot="10800000" flipH="1">
            <a:off x="0" y="3093234"/>
            <a:ext cx="8458200" cy="71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ubTitle" idx="1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buClr>
                <a:schemeClr val="lt2"/>
              </a:buClr>
              <a:buSzPct val="100000"/>
              <a:buNone/>
              <a:defRPr sz="3000" b="1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457200" y="1460499"/>
            <a:ext cx="4030200" cy="346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4656667" y="1461908"/>
            <a:ext cx="4030200" cy="346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0" y="205977"/>
            <a:ext cx="8686800" cy="11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4406309"/>
            <a:ext cx="8686800" cy="51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2400" b="1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s-419"/>
              <a:t>‹#›</a:t>
            </a:fld>
            <a:endParaRPr lang="es-419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s-419" sz="1000">
                <a:solidFill>
                  <a:schemeClr val="dk2"/>
                </a:solidFill>
              </a:rPr>
              <a:t>‹#›</a:t>
            </a:fld>
            <a:endParaRPr lang="es-419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 rtl="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gif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gif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.gif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gif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rsera.org/learn/r-programming#syllabus" TargetMode="External"/><Relationship Id="rId3" Type="http://schemas.openxmlformats.org/officeDocument/2006/relationships/image" Target="../media/image45.png"/><Relationship Id="rId7" Type="http://schemas.openxmlformats.org/officeDocument/2006/relationships/hyperlink" Target="https://www.edx.org/course/introduction-r-data-science-microsoft-dat204x-0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r4ds.had.co.nz/" TargetMode="External"/><Relationship Id="rId5" Type="http://schemas.openxmlformats.org/officeDocument/2006/relationships/hyperlink" Target="https://www.datacamp.com/" TargetMode="External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gif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/>
        </p:nvSpPr>
        <p:spPr>
          <a:xfrm>
            <a:off x="675150" y="1541000"/>
            <a:ext cx="7946100" cy="12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4200" b="1"/>
              <a:t>Proyecto Agroinformática:</a:t>
            </a:r>
            <a:r>
              <a:rPr lang="es-419" sz="48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 b="1">
                <a:solidFill>
                  <a:srgbClr val="0B5394"/>
                </a:solidFill>
                <a:latin typeface="Ubuntu"/>
                <a:ea typeface="Ubuntu"/>
                <a:cs typeface="Ubuntu"/>
                <a:sym typeface="Ubuntu"/>
              </a:rPr>
              <a:t>R-PACKAGE</a:t>
            </a:r>
            <a:r>
              <a:rPr lang="es-419"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419" sz="3000" b="1" i="1">
                <a:solidFill>
                  <a:srgbClr val="D77937"/>
                </a:solidFill>
                <a:latin typeface="Ubuntu"/>
                <a:ea typeface="Ubuntu"/>
                <a:cs typeface="Ubuntu"/>
                <a:sym typeface="Ubuntu"/>
              </a:rPr>
              <a:t>CROPDATAPE</a:t>
            </a:r>
          </a:p>
          <a:p>
            <a:pPr lvl="0" rtl="0">
              <a:spcBef>
                <a:spcPts val="0"/>
              </a:spcBef>
              <a:buNone/>
            </a:pPr>
            <a:endParaRPr sz="5600" b="1" i="1">
              <a:solidFill>
                <a:srgbClr val="3C78D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5600">
              <a:solidFill>
                <a:schemeClr val="dk1"/>
              </a:solidFill>
            </a:endParaRPr>
          </a:p>
        </p:txBody>
      </p:sp>
      <p:grpSp>
        <p:nvGrpSpPr>
          <p:cNvPr id="96" name="Shape 96"/>
          <p:cNvGrpSpPr/>
          <p:nvPr/>
        </p:nvGrpSpPr>
        <p:grpSpPr>
          <a:xfrm>
            <a:off x="5305399" y="3269609"/>
            <a:ext cx="1424916" cy="1010782"/>
            <a:chOff x="4162425" y="3071820"/>
            <a:chExt cx="1424916" cy="1132529"/>
          </a:xfrm>
        </p:grpSpPr>
        <p:pic>
          <p:nvPicPr>
            <p:cNvPr id="97" name="Shape 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48225" y="3448050"/>
              <a:ext cx="739116" cy="756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Shape 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62425" y="3071820"/>
              <a:ext cx="749944" cy="756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Shape 99"/>
          <p:cNvSpPr txBox="1"/>
          <p:nvPr/>
        </p:nvSpPr>
        <p:spPr>
          <a:xfrm>
            <a:off x="801675" y="4345325"/>
            <a:ext cx="7124400" cy="75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s-419" sz="1800" dirty="0">
                <a:solidFill>
                  <a:srgbClr val="999999"/>
                </a:solidFill>
              </a:rPr>
              <a:t>Universidad Nacional Agraria La Molina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800" dirty="0">
                <a:solidFill>
                  <a:srgbClr val="999999"/>
                </a:solidFill>
              </a:rPr>
              <a:t>Lic. Omar Benites          			Ing. Pablo </a:t>
            </a:r>
            <a:r>
              <a:rPr lang="es-419" sz="1800" dirty="0" err="1">
                <a:solidFill>
                  <a:srgbClr val="999999"/>
                </a:solidFill>
              </a:rPr>
              <a:t>Gutierrez</a:t>
            </a:r>
            <a:r>
              <a:rPr lang="es-419" sz="1800" dirty="0">
                <a:solidFill>
                  <a:srgbClr val="999999"/>
                </a:solidFill>
              </a:rPr>
              <a:t>           </a:t>
            </a:r>
          </a:p>
        </p:txBody>
      </p:sp>
      <p:sp>
        <p:nvSpPr>
          <p:cNvPr id="100" name="Shape 100"/>
          <p:cNvSpPr/>
          <p:nvPr/>
        </p:nvSpPr>
        <p:spPr>
          <a:xfrm>
            <a:off x="0" y="-51300"/>
            <a:ext cx="9144000" cy="14760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1" name="Shape 101" descr="EscudoUNALM02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8700" y="-40525"/>
            <a:ext cx="1608673" cy="146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550" y="3249794"/>
            <a:ext cx="1009600" cy="933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0675" y="3274175"/>
            <a:ext cx="1177149" cy="101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1800" y="3222100"/>
            <a:ext cx="911599" cy="10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64275" y="3292800"/>
            <a:ext cx="1009600" cy="9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48175" y="3277650"/>
            <a:ext cx="1009600" cy="96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24200" y="3257550"/>
            <a:ext cx="1009599" cy="10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subTitle" idx="1"/>
          </p:nvPr>
        </p:nvSpPr>
        <p:spPr>
          <a:xfrm>
            <a:off x="685800" y="3093357"/>
            <a:ext cx="7772400" cy="712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Conceptos generales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ctrTitle"/>
          </p:nvPr>
        </p:nvSpPr>
        <p:spPr>
          <a:xfrm>
            <a:off x="307400" y="714803"/>
            <a:ext cx="7772400" cy="938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6000"/>
              <a:t>Estadística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174" y="258000"/>
            <a:ext cx="3927825" cy="246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0525" y="2202200"/>
            <a:ext cx="249555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/>
        </p:nvSpPr>
        <p:spPr>
          <a:xfrm>
            <a:off x="702125" y="960875"/>
            <a:ext cx="7986600" cy="3856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Historia del Lenguaje </a:t>
            </a:r>
            <a:r>
              <a:rPr lang="es-419" sz="2600" b="1" i="1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E69138"/>
              </a:solidFill>
            </a:endParaRPr>
          </a:p>
          <a:p>
            <a:pPr marL="457200" lvl="0" indent="-393700" rtl="0">
              <a:spcBef>
                <a:spcPts val="0"/>
              </a:spcBef>
              <a:buClr>
                <a:srgbClr val="666666"/>
              </a:buClr>
              <a:buSzPct val="100000"/>
              <a:buFont typeface="Cantarell"/>
              <a:buChar char="●"/>
            </a:pP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El lenguaje </a:t>
            </a:r>
            <a:r>
              <a:rPr lang="es-419" sz="2600" b="1" i="1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R</a:t>
            </a:r>
            <a:r>
              <a:rPr lang="es-419" sz="26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es un software libre estadístico originario de Nueva Zelanda, creado por el profesor Ross Ithaka.</a:t>
            </a:r>
          </a:p>
          <a:p>
            <a:pPr lv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600" y="3192300"/>
            <a:ext cx="2822274" cy="16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199" y="3192300"/>
            <a:ext cx="2654643" cy="162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 descr="EscudoUNALM02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202600" y="960875"/>
            <a:ext cx="8486100" cy="4025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Actualidad del Lenguaje </a:t>
            </a:r>
            <a:r>
              <a:rPr lang="es-419" sz="3000" i="1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E69138"/>
              </a:solidFill>
            </a:endParaRPr>
          </a:p>
          <a:p>
            <a:pPr marL="457200" lvl="0" indent="-368300" rtl="0">
              <a:spcBef>
                <a:spcPts val="0"/>
              </a:spcBef>
              <a:buClr>
                <a:srgbClr val="666666"/>
              </a:buClr>
              <a:buSzPct val="100000"/>
              <a:buFont typeface="Droid Sans"/>
              <a:buChar char="●"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Actualmente el lenguaje R es utilizado por diversos profesionales de la </a:t>
            </a:r>
            <a:r>
              <a:rPr lang="es-419" sz="2200" b="1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biología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, </a:t>
            </a:r>
            <a:r>
              <a:rPr lang="es-419" sz="2200" b="1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agricultura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, economía, arqueología, sociales, física, entre otros.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393700" rtl="0">
              <a:spcBef>
                <a:spcPts val="0"/>
              </a:spcBef>
              <a:buClr>
                <a:srgbClr val="666666"/>
              </a:buClr>
              <a:buSzPct val="118181"/>
              <a:buFont typeface="Cantarell"/>
              <a:buChar char="●"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R se ha posicionado en importantes journals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como</a:t>
            </a:r>
            <a:r>
              <a:rPr lang="es-419" sz="22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 </a:t>
            </a:r>
            <a:r>
              <a:rPr lang="es-419" sz="2200" b="1" i="1">
                <a:solidFill>
                  <a:srgbClr val="134F5C"/>
                </a:solidFill>
                <a:latin typeface="Lobster"/>
                <a:ea typeface="Lobster"/>
                <a:cs typeface="Lobster"/>
                <a:sym typeface="Lobster"/>
              </a:rPr>
              <a:t>Nature</a:t>
            </a:r>
            <a:r>
              <a:rPr lang="es-419" sz="220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lang="es-419" sz="2200" b="1" i="1">
                <a:solidFill>
                  <a:srgbClr val="BF9000"/>
                </a:solidFill>
                <a:latin typeface="Coming Soon"/>
                <a:ea typeface="Coming Soon"/>
                <a:cs typeface="Coming Soon"/>
                <a:sym typeface="Coming Soon"/>
              </a:rPr>
              <a:t>PlosOne</a:t>
            </a:r>
            <a:r>
              <a:rPr lang="es-419" sz="2200">
                <a:solidFill>
                  <a:srgbClr val="666666"/>
                </a:solidFill>
                <a:latin typeface="Cantarell"/>
                <a:ea typeface="Cantarell"/>
                <a:cs typeface="Cantarell"/>
                <a:sym typeface="Cantarell"/>
              </a:rPr>
              <a:t>,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ocupando el 2016 el</a:t>
            </a:r>
          </a:p>
          <a:p>
            <a:pPr lvl="0">
              <a:spcBef>
                <a:spcPts val="0"/>
              </a:spcBef>
              <a:buNone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</a:t>
            </a:r>
            <a:r>
              <a:rPr lang="es-419" sz="2200" b="1">
                <a:solidFill>
                  <a:srgbClr val="351C75"/>
                </a:solidFill>
                <a:latin typeface="Droid Sans"/>
                <a:ea typeface="Droid Sans"/>
                <a:cs typeface="Droid Sans"/>
                <a:sym typeface="Droid Sans"/>
              </a:rPr>
              <a:t>1° lugar</a:t>
            </a: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en referencias en uso de librerias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2200">
                <a:solidFill>
                  <a:srgbClr val="666666"/>
                </a:solidFill>
                <a:latin typeface="Droid Sans"/>
                <a:ea typeface="Droid Sans"/>
                <a:cs typeface="Droid Sans"/>
                <a:sym typeface="Droid Sans"/>
              </a:rPr>
              <a:t>       y graficos.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625" y="1183274"/>
            <a:ext cx="1140675" cy="113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89" name="Shape 189"/>
          <p:cNvGrpSpPr/>
          <p:nvPr/>
        </p:nvGrpSpPr>
        <p:grpSpPr>
          <a:xfrm>
            <a:off x="5818475" y="3218899"/>
            <a:ext cx="3251250" cy="1864000"/>
            <a:chOff x="5818475" y="3218899"/>
            <a:chExt cx="3251250" cy="1864000"/>
          </a:xfrm>
        </p:grpSpPr>
        <p:pic>
          <p:nvPicPr>
            <p:cNvPr id="190" name="Shape 1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99500" y="3218899"/>
              <a:ext cx="1670225" cy="1863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Shape 1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18475" y="4175575"/>
              <a:ext cx="2104074" cy="907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Shape 192" descr="EscudoUNALM02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/>
        </p:nvSpPr>
        <p:spPr>
          <a:xfrm>
            <a:off x="0" y="-51300"/>
            <a:ext cx="9144000" cy="5856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8" name="Shape 198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624" y="-51300"/>
            <a:ext cx="560373" cy="58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80850" y="544400"/>
            <a:ext cx="5340600" cy="51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 en la Industria e Investigación</a:t>
            </a:r>
          </a:p>
        </p:txBody>
      </p:sp>
      <p:grpSp>
        <p:nvGrpSpPr>
          <p:cNvPr id="200" name="Shape 200"/>
          <p:cNvGrpSpPr/>
          <p:nvPr/>
        </p:nvGrpSpPr>
        <p:grpSpPr>
          <a:xfrm>
            <a:off x="152399" y="984800"/>
            <a:ext cx="8221799" cy="4088561"/>
            <a:chOff x="152399" y="984800"/>
            <a:chExt cx="8221799" cy="4088561"/>
          </a:xfrm>
        </p:grpSpPr>
        <p:pic>
          <p:nvPicPr>
            <p:cNvPr id="201" name="Shape 2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399" y="1192875"/>
              <a:ext cx="1457450" cy="146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Shape 2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34722" y="1168600"/>
              <a:ext cx="1457450" cy="1392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Shape 2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49147" y="1168600"/>
              <a:ext cx="1457449" cy="1392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Shape 20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83100" y="3463487"/>
              <a:ext cx="1798124" cy="1609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Shape 20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57049" y="2928525"/>
              <a:ext cx="1457450" cy="146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Shape 20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577825" y="984800"/>
              <a:ext cx="2780275" cy="1355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Shape 20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577825" y="2470250"/>
              <a:ext cx="2780275" cy="92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Shape 20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561725" y="3660175"/>
              <a:ext cx="2812473" cy="1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Shape 20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904400" y="3463500"/>
              <a:ext cx="1225999" cy="1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Shape 21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909099" y="2627175"/>
              <a:ext cx="3221299" cy="7275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6" name="Shape 216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200" y="782975"/>
            <a:ext cx="8403275" cy="43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0" y="-51300"/>
            <a:ext cx="9144000" cy="7758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 txBox="1"/>
          <p:nvPr/>
        </p:nvSpPr>
        <p:spPr>
          <a:xfrm>
            <a:off x="207750" y="724575"/>
            <a:ext cx="8493300" cy="6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s-419" sz="30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Aprendiendo R: </a:t>
            </a:r>
            <a:r>
              <a:rPr lang="es-419" sz="3000">
                <a:solidFill>
                  <a:srgbClr val="1155CC"/>
                </a:solidFill>
                <a:latin typeface="Lobster"/>
                <a:ea typeface="Lobster"/>
                <a:cs typeface="Lobster"/>
                <a:sym typeface="Lobster"/>
              </a:rPr>
              <a:t>Cuando empiezo a usar R</a:t>
            </a:r>
          </a:p>
        </p:txBody>
      </p:sp>
      <p:grpSp>
        <p:nvGrpSpPr>
          <p:cNvPr id="224" name="Shape 224"/>
          <p:cNvGrpSpPr/>
          <p:nvPr/>
        </p:nvGrpSpPr>
        <p:grpSpPr>
          <a:xfrm>
            <a:off x="328625" y="1499500"/>
            <a:ext cx="3911893" cy="3380525"/>
            <a:chOff x="328625" y="1499500"/>
            <a:chExt cx="3911893" cy="3380525"/>
          </a:xfrm>
        </p:grpSpPr>
        <p:pic>
          <p:nvPicPr>
            <p:cNvPr id="225" name="Shape 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625" y="1889175"/>
              <a:ext cx="3911893" cy="2990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Shape 226"/>
            <p:cNvSpPr/>
            <p:nvPr/>
          </p:nvSpPr>
          <p:spPr>
            <a:xfrm>
              <a:off x="1658150" y="1499500"/>
              <a:ext cx="1271700" cy="24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s-419" b="1"/>
                <a:t>Expectativa</a:t>
              </a:r>
            </a:p>
          </p:txBody>
        </p:sp>
      </p:grpSp>
      <p:grpSp>
        <p:nvGrpSpPr>
          <p:cNvPr id="227" name="Shape 227"/>
          <p:cNvGrpSpPr/>
          <p:nvPr/>
        </p:nvGrpSpPr>
        <p:grpSpPr>
          <a:xfrm>
            <a:off x="5183351" y="1499500"/>
            <a:ext cx="3517750" cy="3405875"/>
            <a:chOff x="5183351" y="1499500"/>
            <a:chExt cx="3517750" cy="3405875"/>
          </a:xfrm>
        </p:grpSpPr>
        <p:pic>
          <p:nvPicPr>
            <p:cNvPr id="228" name="Shape 2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83351" y="1914525"/>
              <a:ext cx="3517750" cy="2990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Shape 229"/>
            <p:cNvSpPr/>
            <p:nvPr/>
          </p:nvSpPr>
          <p:spPr>
            <a:xfrm>
              <a:off x="6534950" y="1499500"/>
              <a:ext cx="1037100" cy="2475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s-419" b="1"/>
                <a:t>Realidad</a:t>
              </a:r>
            </a:p>
          </p:txBody>
        </p:sp>
      </p:grpSp>
      <p:pic>
        <p:nvPicPr>
          <p:cNvPr id="230" name="Shape 230" descr="EscudoUNALM02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700" y="-40525"/>
            <a:ext cx="810426" cy="77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421"/>
            <a:ext cx="9144000" cy="430265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37" name="Shape 237" descr="EscudoUNALM02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0" y="-51300"/>
            <a:ext cx="9144000" cy="7758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43" name="Shape 243"/>
          <p:cNvGrpSpPr/>
          <p:nvPr/>
        </p:nvGrpSpPr>
        <p:grpSpPr>
          <a:xfrm>
            <a:off x="630275" y="762650"/>
            <a:ext cx="7513275" cy="1308249"/>
            <a:chOff x="630275" y="762650"/>
            <a:chExt cx="7513275" cy="1308249"/>
          </a:xfrm>
        </p:grpSpPr>
        <p:pic>
          <p:nvPicPr>
            <p:cNvPr id="244" name="Shape 2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96100" y="762650"/>
              <a:ext cx="1247450" cy="1308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Shape 245"/>
            <p:cNvSpPr txBox="1"/>
            <p:nvPr/>
          </p:nvSpPr>
          <p:spPr>
            <a:xfrm>
              <a:off x="630275" y="1091725"/>
              <a:ext cx="6482700" cy="756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457200" lvl="0" indent="-228600" rtl="0">
                <a:spcBef>
                  <a:spcPts val="0"/>
                </a:spcBef>
                <a:buClr>
                  <a:schemeClr val="dk1"/>
                </a:buClr>
                <a:buFont typeface="Lobster"/>
                <a:buChar char="●"/>
              </a:pPr>
              <a:r>
                <a:rPr lang="es-419">
                  <a:solidFill>
                    <a:schemeClr val="dk1"/>
                  </a:solidFill>
                  <a:latin typeface="Lobster"/>
                  <a:ea typeface="Lobster"/>
                  <a:cs typeface="Lobster"/>
                  <a:sym typeface="Lobster"/>
                </a:rPr>
                <a:t>No desanimarse si no funcionan las cosas, siempre síguelo intentando.</a:t>
              </a:r>
            </a:p>
          </p:txBody>
        </p:sp>
      </p:grpSp>
      <p:grpSp>
        <p:nvGrpSpPr>
          <p:cNvPr id="246" name="Shape 246"/>
          <p:cNvGrpSpPr/>
          <p:nvPr/>
        </p:nvGrpSpPr>
        <p:grpSpPr>
          <a:xfrm>
            <a:off x="650200" y="1801525"/>
            <a:ext cx="7852425" cy="2233399"/>
            <a:chOff x="650200" y="1801525"/>
            <a:chExt cx="7852425" cy="2233399"/>
          </a:xfrm>
        </p:grpSpPr>
        <p:pic>
          <p:nvPicPr>
            <p:cNvPr id="247" name="Shape 2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77800" y="2155775"/>
              <a:ext cx="1324825" cy="1879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Shape 248"/>
            <p:cNvSpPr txBox="1"/>
            <p:nvPr/>
          </p:nvSpPr>
          <p:spPr>
            <a:xfrm>
              <a:off x="650200" y="1801525"/>
              <a:ext cx="6482700" cy="15525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457200" lvl="0" indent="-228600" rtl="0">
                <a:spcBef>
                  <a:spcPts val="0"/>
                </a:spcBef>
                <a:buClr>
                  <a:schemeClr val="dk1"/>
                </a:buClr>
                <a:buFont typeface="Droid Sans"/>
                <a:buChar char="●"/>
              </a:pPr>
              <a:r>
                <a:rPr lang="es-419">
                  <a:solidFill>
                    <a:schemeClr val="dk1"/>
                  </a:solidFill>
                  <a:latin typeface="Droid Sans"/>
                  <a:ea typeface="Droid Sans"/>
                  <a:cs typeface="Droid Sans"/>
                  <a:sym typeface="Droid Sans"/>
                </a:rPr>
                <a:t>Buscar cursos en línea gratuitos</a:t>
              </a:r>
            </a:p>
            <a:p>
              <a:pPr marL="457200" lvl="0" indent="38735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5"/>
                </a:rPr>
                <a:t>https://www.datacamp.com/</a:t>
              </a:r>
            </a:p>
            <a:p>
              <a:pPr lv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</a:rPr>
                <a:t>		</a:t>
              </a: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6"/>
                </a:rPr>
                <a:t>http://r4ds.had.co.nz/</a:t>
              </a:r>
            </a:p>
            <a:p>
              <a:pPr marL="914400" lvl="0" indent="-6985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7"/>
                </a:rPr>
                <a:t>https://www.edx.org/course/introduction-r-data-science-microsoft-dat204x-0</a:t>
              </a:r>
            </a:p>
            <a:p>
              <a:pPr marL="914400" lvl="0" indent="-69850" rtl="0"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 u="sng">
                  <a:solidFill>
                    <a:srgbClr val="434343"/>
                  </a:solidFill>
                  <a:latin typeface="Droid Sans"/>
                  <a:ea typeface="Droid Sans"/>
                  <a:cs typeface="Droid Sans"/>
                  <a:sym typeface="Droid Sans"/>
                  <a:hlinkClick r:id="rId8"/>
                </a:rPr>
                <a:t>https://www.coursera.org/learn/r-programming#syllabus</a:t>
              </a:r>
            </a:p>
          </p:txBody>
        </p:sp>
      </p:grpSp>
      <p:grpSp>
        <p:nvGrpSpPr>
          <p:cNvPr id="249" name="Shape 249"/>
          <p:cNvGrpSpPr/>
          <p:nvPr/>
        </p:nvGrpSpPr>
        <p:grpSpPr>
          <a:xfrm>
            <a:off x="806850" y="3226649"/>
            <a:ext cx="6482700" cy="1750174"/>
            <a:chOff x="806850" y="3226650"/>
            <a:chExt cx="6482700" cy="1750174"/>
          </a:xfrm>
        </p:grpSpPr>
        <p:pic>
          <p:nvPicPr>
            <p:cNvPr id="250" name="Shape 2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190624" y="3668575"/>
              <a:ext cx="5362674" cy="1308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" name="Shape 251"/>
            <p:cNvSpPr txBox="1"/>
            <p:nvPr/>
          </p:nvSpPr>
          <p:spPr>
            <a:xfrm>
              <a:off x="806850" y="3226650"/>
              <a:ext cx="6482700" cy="7563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457200" lvl="0" indent="-228600">
                <a:spcBef>
                  <a:spcPts val="0"/>
                </a:spcBef>
                <a:buFont typeface="Chelsea Market"/>
                <a:buChar char="●"/>
              </a:pPr>
              <a:r>
                <a:rPr lang="es-419" b="1">
                  <a:latin typeface="Chelsea Market"/>
                  <a:ea typeface="Chelsea Market"/>
                  <a:cs typeface="Chelsea Market"/>
                  <a:sym typeface="Chelsea Market"/>
                </a:rPr>
                <a:t>Cuando tengas dudas, recuerda que siempre tienes un amigo: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1-Introducción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  <p:pic>
        <p:nvPicPr>
          <p:cNvPr id="258" name="Shape 258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85650" y="4026675"/>
            <a:ext cx="247500" cy="202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00" y="-33762"/>
            <a:ext cx="9212448" cy="52110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1817950" y="1586975"/>
            <a:ext cx="2999100" cy="585300"/>
          </a:xfrm>
          <a:prstGeom prst="rect">
            <a:avLst/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ctr">
              <a:spcBef>
                <a:spcPts val="0"/>
              </a:spcBef>
              <a:buSzPct val="100000"/>
              <a:buFont typeface="Cantarell"/>
              <a:buAutoNum type="arabicParenR"/>
            </a:pPr>
            <a:r>
              <a:rPr lang="es-419" sz="2000" b="1">
                <a:latin typeface="Cantarell"/>
                <a:ea typeface="Cantarell"/>
                <a:cs typeface="Cantarell"/>
                <a:sym typeface="Cantarell"/>
              </a:rPr>
              <a:t>Editor de Código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438800" y="4086875"/>
            <a:ext cx="4060500" cy="7125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419" sz="2000" b="1">
                <a:latin typeface="Cantarell"/>
                <a:ea typeface="Cantarell"/>
                <a:cs typeface="Cantarell"/>
                <a:sym typeface="Cantarell"/>
              </a:rPr>
              <a:t>2) Consola: Muestra los resultados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7146875" y="1586975"/>
            <a:ext cx="1760700" cy="7125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 b="1">
                <a:latin typeface="Cantarell"/>
                <a:ea typeface="Cantarell"/>
                <a:cs typeface="Cantarell"/>
                <a:sym typeface="Cantarell"/>
              </a:rPr>
              <a:t>3) </a:t>
            </a:r>
            <a:r>
              <a:rPr lang="es-419" sz="2000">
                <a:latin typeface="Cantarell"/>
                <a:ea typeface="Cantarell"/>
                <a:cs typeface="Cantarell"/>
                <a:sym typeface="Cantarell"/>
              </a:rPr>
              <a:t>Ambiente de Variables</a:t>
            </a:r>
          </a:p>
        </p:txBody>
      </p:sp>
      <p:sp>
        <p:nvSpPr>
          <p:cNvPr id="268" name="Shape 268"/>
          <p:cNvSpPr/>
          <p:nvPr/>
        </p:nvSpPr>
        <p:spPr>
          <a:xfrm>
            <a:off x="-62350" y="3598075"/>
            <a:ext cx="776700" cy="585300"/>
          </a:xfrm>
          <a:prstGeom prst="ellipse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6955550" y="3320200"/>
            <a:ext cx="1868400" cy="1665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000" b="1">
                <a:latin typeface="Cantarell"/>
                <a:ea typeface="Cantarell"/>
                <a:cs typeface="Cantarell"/>
                <a:sym typeface="Cantarell"/>
              </a:rPr>
              <a:t>4)</a:t>
            </a:r>
          </a:p>
          <a:p>
            <a:pPr lvl="0">
              <a:spcBef>
                <a:spcPts val="0"/>
              </a:spcBef>
              <a:buNone/>
            </a:pPr>
            <a:r>
              <a:rPr lang="es-419" sz="2000" b="1">
                <a:latin typeface="Cantarell"/>
                <a:ea typeface="Cantarell"/>
                <a:cs typeface="Cantarell"/>
                <a:sym typeface="Cantarell"/>
              </a:rPr>
              <a:t>-Librerias</a:t>
            </a:r>
          </a:p>
          <a:p>
            <a:pPr lvl="0">
              <a:spcBef>
                <a:spcPts val="0"/>
              </a:spcBef>
              <a:buNone/>
            </a:pPr>
            <a:r>
              <a:rPr lang="es-419" sz="2000" b="1">
                <a:latin typeface="Cantarell"/>
                <a:ea typeface="Cantarell"/>
                <a:cs typeface="Cantarell"/>
                <a:sym typeface="Cantarell"/>
              </a:rPr>
              <a:t>-Archivos</a:t>
            </a:r>
          </a:p>
          <a:p>
            <a:pPr lvl="0">
              <a:spcBef>
                <a:spcPts val="0"/>
              </a:spcBef>
              <a:buNone/>
            </a:pPr>
            <a:r>
              <a:rPr lang="es-419" sz="2000" b="1">
                <a:latin typeface="Cantarell"/>
                <a:ea typeface="Cantarell"/>
                <a:cs typeface="Cantarell"/>
                <a:sym typeface="Cantarell"/>
              </a:rPr>
              <a:t>-Gráficos</a:t>
            </a:r>
          </a:p>
          <a:p>
            <a:pPr lvl="0">
              <a:spcBef>
                <a:spcPts val="0"/>
              </a:spcBef>
              <a:buNone/>
            </a:pPr>
            <a:r>
              <a:rPr lang="es-419" sz="2000" b="1">
                <a:latin typeface="Cantarell"/>
                <a:ea typeface="Cantarell"/>
                <a:cs typeface="Cantarell"/>
                <a:sym typeface="Cantarell"/>
              </a:rPr>
              <a:t>-Ayuda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580900" y="1038750"/>
            <a:ext cx="7843500" cy="292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Motivación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666666"/>
              </a:solidFill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s-419" sz="2000">
                <a:solidFill>
                  <a:srgbClr val="666666"/>
                </a:solidFill>
              </a:rPr>
              <a:t>Actualmente una gran cantidad investigadores a nivel mundial incluyen en sus flujos de trabajo o workflows herramientas computacionales para el acceso, análisis y reproducción de datos en sus investigaciones. Sin embargo, en Perú, son muy pocas las iniciativas que incorporan estas metodologías. El proyecto de </a:t>
            </a:r>
            <a:r>
              <a:rPr lang="es-419" sz="2000" i="1">
                <a:solidFill>
                  <a:srgbClr val="3C78D8"/>
                </a:solidFill>
              </a:rPr>
              <a:t>Agroinformatica</a:t>
            </a:r>
            <a:r>
              <a:rPr lang="es-419" sz="2000">
                <a:solidFill>
                  <a:srgbClr val="3C78D8"/>
                </a:solidFill>
              </a:rPr>
              <a:t>-UNALM</a:t>
            </a:r>
            <a:r>
              <a:rPr lang="es-419" sz="2000">
                <a:solidFill>
                  <a:srgbClr val="666666"/>
                </a:solidFill>
              </a:rPr>
              <a:t> trata de incorporar un nuevo paradigma de investigación, el cual trata de responder a la demanda de ciencia de datos en agricultura.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s-419" sz="2000">
                <a:solidFill>
                  <a:srgbClr val="666666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2000">
              <a:solidFill>
                <a:srgbClr val="666666"/>
              </a:solidFill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4" name="Shape 114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431200" y="808475"/>
            <a:ext cx="8486100" cy="4126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3000" dirty="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Componentes del Lenguaje </a:t>
            </a:r>
            <a:r>
              <a:rPr lang="es-419" sz="3000" i="1" dirty="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endParaRPr sz="2600" dirty="0">
              <a:solidFill>
                <a:srgbClr val="E69138"/>
              </a:solidFill>
            </a:endParaRPr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lang="es-419" sz="2600" b="1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editor</a:t>
            </a:r>
            <a:r>
              <a:rPr lang="es-419" sz="2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donde codificamos.</a:t>
            </a:r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lang="es-419" sz="2600" b="1" dirty="0">
                <a:solidFill>
                  <a:srgbClr val="3C78D8"/>
                </a:solidFill>
                <a:latin typeface="Ubuntu"/>
                <a:ea typeface="Ubuntu"/>
                <a:cs typeface="Ubuntu"/>
                <a:sym typeface="Ubuntu"/>
              </a:rPr>
              <a:t>La consola</a:t>
            </a:r>
            <a:r>
              <a:rPr lang="es-419" sz="2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donde operamos y vemos el resultado (empieza con el </a:t>
            </a:r>
            <a:r>
              <a:rPr lang="es-419" sz="2600" dirty="0" err="1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simbolo</a:t>
            </a:r>
            <a:r>
              <a:rPr lang="es-419" sz="2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419" sz="3000" b="1" dirty="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&gt;</a:t>
            </a:r>
            <a:r>
              <a:rPr lang="es-419" sz="2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).</a:t>
            </a:r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lang="es-419" sz="2600" b="1" dirty="0">
                <a:solidFill>
                  <a:srgbClr val="BF9000"/>
                </a:solidFill>
                <a:latin typeface="Ubuntu"/>
                <a:ea typeface="Ubuntu"/>
                <a:cs typeface="Ubuntu"/>
                <a:sym typeface="Ubuntu"/>
              </a:rPr>
              <a:t>Ambiente de Variables</a:t>
            </a:r>
            <a:r>
              <a:rPr lang="es-419" sz="2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: El espacio de las variables (luego explicaremos)</a:t>
            </a:r>
          </a:p>
          <a:p>
            <a:pPr marL="457200" lvl="0" indent="-3937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Ubuntu"/>
              <a:buAutoNum type="arabicPeriod"/>
            </a:pPr>
            <a:r>
              <a:rPr lang="es-419" sz="2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El visualizador de </a:t>
            </a:r>
            <a:r>
              <a:rPr lang="es-419" sz="2600" b="1" dirty="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librerías</a:t>
            </a:r>
            <a:r>
              <a:rPr lang="es-419" sz="2600" dirty="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s-419" sz="2600" b="1" dirty="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paquetes</a:t>
            </a:r>
            <a:r>
              <a:rPr lang="es-419" sz="2600" dirty="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), </a:t>
            </a:r>
            <a:r>
              <a:rPr lang="es-419" sz="2600" b="1" dirty="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archivos</a:t>
            </a:r>
            <a:r>
              <a:rPr lang="es-419" sz="2600" dirty="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 y </a:t>
            </a:r>
            <a:r>
              <a:rPr lang="es-419" sz="2600" b="1" dirty="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gráficos</a:t>
            </a:r>
            <a:r>
              <a:rPr lang="es-419" sz="2600" b="1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.</a:t>
            </a:r>
            <a:r>
              <a:rPr lang="es-419" sz="2600" dirty="0">
                <a:solidFill>
                  <a:srgbClr val="666666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666666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lvl="0" rtl="0">
              <a:spcBef>
                <a:spcPts val="0"/>
              </a:spcBef>
              <a:buNone/>
            </a:pPr>
            <a:endParaRPr sz="2200" dirty="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 dirty="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 dirty="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 dirty="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 dirty="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600" dirty="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6" name="Shape 276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2" name="Shape 282"/>
          <p:cNvSpPr txBox="1"/>
          <p:nvPr/>
        </p:nvSpPr>
        <p:spPr>
          <a:xfrm>
            <a:off x="404100" y="986925"/>
            <a:ext cx="47271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La Consola en R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404250" y="1859650"/>
            <a:ext cx="4727100" cy="28674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&gt; 1+1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[1]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&gt; 50-56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[1] -6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&gt; 10*20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[1] 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&gt; 10/2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[1] &gt;?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284" name="Shape 284"/>
          <p:cNvGrpSpPr/>
          <p:nvPr/>
        </p:nvGrpSpPr>
        <p:grpSpPr>
          <a:xfrm>
            <a:off x="416425" y="1958350"/>
            <a:ext cx="5413500" cy="213900"/>
            <a:chOff x="416425" y="1958350"/>
            <a:chExt cx="5413500" cy="213900"/>
          </a:xfrm>
        </p:grpSpPr>
        <p:sp>
          <p:nvSpPr>
            <p:cNvPr id="285" name="Shape 285"/>
            <p:cNvSpPr/>
            <p:nvPr/>
          </p:nvSpPr>
          <p:spPr>
            <a:xfrm>
              <a:off x="416425" y="1958350"/>
              <a:ext cx="258900" cy="2139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286" name="Shape 286"/>
            <p:cNvCxnSpPr/>
            <p:nvPr/>
          </p:nvCxnSpPr>
          <p:spPr>
            <a:xfrm rot="10800000" flipH="1">
              <a:off x="675325" y="2059600"/>
              <a:ext cx="5154600" cy="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287" name="Shape 287"/>
          <p:cNvGrpSpPr/>
          <p:nvPr/>
        </p:nvGrpSpPr>
        <p:grpSpPr>
          <a:xfrm>
            <a:off x="492625" y="2948950"/>
            <a:ext cx="5413500" cy="213900"/>
            <a:chOff x="416425" y="1958350"/>
            <a:chExt cx="5413500" cy="213900"/>
          </a:xfrm>
        </p:grpSpPr>
        <p:sp>
          <p:nvSpPr>
            <p:cNvPr id="288" name="Shape 288"/>
            <p:cNvSpPr/>
            <p:nvPr/>
          </p:nvSpPr>
          <p:spPr>
            <a:xfrm>
              <a:off x="416425" y="1958350"/>
              <a:ext cx="258900" cy="2139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289" name="Shape 289"/>
            <p:cNvCxnSpPr/>
            <p:nvPr/>
          </p:nvCxnSpPr>
          <p:spPr>
            <a:xfrm rot="10800000" flipH="1">
              <a:off x="675325" y="2059600"/>
              <a:ext cx="5154600" cy="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290" name="Shape 290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6201475" y="1794700"/>
            <a:ext cx="2014500" cy="625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419"/>
              <a:t>“</a:t>
            </a:r>
            <a:r>
              <a:rPr lang="es-419" b="1"/>
              <a:t>&gt;</a:t>
            </a:r>
            <a:r>
              <a:rPr lang="es-419"/>
              <a:t>” indica que estamos listos para codificar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6201475" y="2797000"/>
            <a:ext cx="2014500" cy="625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419" b="1"/>
              <a:t>“[1]”</a:t>
            </a:r>
            <a:r>
              <a:rPr lang="es-419"/>
              <a:t> Indica la posición del resultado</a:t>
            </a:r>
          </a:p>
        </p:txBody>
      </p:sp>
      <p:pic>
        <p:nvPicPr>
          <p:cNvPr id="294" name="Shape 294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3444000" y="2082150"/>
            <a:ext cx="561900" cy="450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304800" y="986925"/>
            <a:ext cx="49626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6666"/>
              <a:buFont typeface="Arial"/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El editor de Rstudio-R</a:t>
            </a: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62125"/>
            <a:ext cx="4962600" cy="25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5677250" y="1041450"/>
            <a:ext cx="3095100" cy="2345100"/>
          </a:xfrm>
          <a:prstGeom prst="rect">
            <a:avLst/>
          </a:prstGeom>
          <a:noFill/>
          <a:ln w="19050" cap="flat" cmpd="sng">
            <a:solidFill>
              <a:srgbClr val="0C343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El </a:t>
            </a:r>
            <a:r>
              <a:rPr lang="es-419" sz="1800" b="1">
                <a:latin typeface="Ubuntu"/>
                <a:ea typeface="Ubuntu"/>
                <a:cs typeface="Ubuntu"/>
                <a:sym typeface="Ubuntu"/>
              </a:rPr>
              <a:t>Editor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 es el lugar donde escribimos nuestros comandos y/o códigos. </a:t>
            </a:r>
          </a:p>
          <a:p>
            <a:pPr lvl="0">
              <a:spcBef>
                <a:spcPts val="0"/>
              </a:spcBef>
              <a:buNone/>
            </a:pPr>
            <a:endParaRPr sz="1800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El editor genera un documento, </a:t>
            </a:r>
            <a:r>
              <a:rPr lang="es-419" sz="1800" i="1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donde se almacenará todo el código programado. (extensión </a:t>
            </a:r>
            <a:r>
              <a:rPr lang="es-419" sz="1800" b="1" i="1">
                <a:latin typeface="Ubuntu"/>
                <a:ea typeface="Ubuntu"/>
                <a:cs typeface="Ubuntu"/>
                <a:sym typeface="Ubuntu"/>
              </a:rPr>
              <a:t>.R</a:t>
            </a:r>
            <a:r>
              <a:rPr lang="es-419" sz="1800">
                <a:latin typeface="Ubuntu"/>
                <a:ea typeface="Ubuntu"/>
                <a:cs typeface="Ubuntu"/>
                <a:sym typeface="Ubuntu"/>
              </a:rPr>
              <a:t>)</a:t>
            </a:r>
          </a:p>
        </p:txBody>
      </p:sp>
      <p:grpSp>
        <p:nvGrpSpPr>
          <p:cNvPr id="304" name="Shape 304"/>
          <p:cNvGrpSpPr/>
          <p:nvPr/>
        </p:nvGrpSpPr>
        <p:grpSpPr>
          <a:xfrm>
            <a:off x="5708700" y="3813700"/>
            <a:ext cx="3095100" cy="942300"/>
            <a:chOff x="5708700" y="3813700"/>
            <a:chExt cx="3095100" cy="942300"/>
          </a:xfrm>
        </p:grpSpPr>
        <p:sp>
          <p:nvSpPr>
            <p:cNvPr id="305" name="Shape 305"/>
            <p:cNvSpPr txBox="1"/>
            <p:nvPr/>
          </p:nvSpPr>
          <p:spPr>
            <a:xfrm>
              <a:off x="5708700" y="3813700"/>
              <a:ext cx="3095100" cy="942300"/>
            </a:xfrm>
            <a:prstGeom prst="rect">
              <a:avLst/>
            </a:prstGeom>
            <a:noFill/>
            <a:ln w="19050" cap="flat" cmpd="sng">
              <a:solidFill>
                <a:srgbClr val="66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s-419" sz="1800">
                  <a:latin typeface="Ubuntu"/>
                  <a:ea typeface="Ubuntu"/>
                  <a:cs typeface="Ubuntu"/>
                  <a:sym typeface="Ubuntu"/>
                </a:rPr>
                <a:t>Para ejecutar nuestros códigos presionamos en </a:t>
              </a:r>
              <a:r>
                <a:rPr lang="es-419" sz="1800" b="1" i="1">
                  <a:latin typeface="Ubuntu"/>
                  <a:ea typeface="Ubuntu"/>
                  <a:cs typeface="Ubuntu"/>
                  <a:sym typeface="Ubuntu"/>
                </a:rPr>
                <a:t>Run </a:t>
              </a:r>
            </a:p>
          </p:txBody>
        </p:sp>
        <p:pic>
          <p:nvPicPr>
            <p:cNvPr id="306" name="Shape 3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5100" y="4462026"/>
              <a:ext cx="561975" cy="267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Shape 307"/>
          <p:cNvSpPr/>
          <p:nvPr/>
        </p:nvSpPr>
        <p:spPr>
          <a:xfrm>
            <a:off x="3432750" y="2104675"/>
            <a:ext cx="561900" cy="427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8" name="Shape 308"/>
          <p:cNvCxnSpPr>
            <a:stCxn id="307" idx="2"/>
            <a:endCxn id="305" idx="1"/>
          </p:cNvCxnSpPr>
          <p:nvPr/>
        </p:nvCxnSpPr>
        <p:spPr>
          <a:xfrm>
            <a:off x="3713700" y="2532475"/>
            <a:ext cx="1995000" cy="1752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09" name="Shape 309" descr="EscudoUNALM02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114300" y="871025"/>
            <a:ext cx="5416500" cy="55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Las Variables en </a:t>
            </a:r>
            <a:r>
              <a:rPr lang="es-419" sz="3000" b="1" i="1">
                <a:latin typeface="Lobster"/>
                <a:ea typeface="Lobster"/>
                <a:cs typeface="Lobster"/>
                <a:sym typeface="Lobster"/>
              </a:rPr>
              <a:t>R</a:t>
            </a:r>
          </a:p>
        </p:txBody>
      </p:sp>
      <p:pic>
        <p:nvPicPr>
          <p:cNvPr id="316" name="Shape 316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Shape 317"/>
          <p:cNvGrpSpPr/>
          <p:nvPr/>
        </p:nvGrpSpPr>
        <p:grpSpPr>
          <a:xfrm>
            <a:off x="130950" y="1718500"/>
            <a:ext cx="8826750" cy="2937300"/>
            <a:chOff x="130950" y="1718500"/>
            <a:chExt cx="8826750" cy="2937300"/>
          </a:xfrm>
        </p:grpSpPr>
        <p:sp>
          <p:nvSpPr>
            <p:cNvPr id="318" name="Shape 318"/>
            <p:cNvSpPr txBox="1"/>
            <p:nvPr/>
          </p:nvSpPr>
          <p:spPr>
            <a:xfrm>
              <a:off x="6072000" y="1718500"/>
              <a:ext cx="2885700" cy="29373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457200" lvl="0" indent="-330200" algn="just" rtl="0">
                <a:spcBef>
                  <a:spcPts val="0"/>
                </a:spcBef>
                <a:buSzPct val="100000"/>
                <a:buFont typeface="Ubuntu"/>
                <a:buChar char="●"/>
              </a:pP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Una </a:t>
              </a:r>
              <a:r>
                <a:rPr lang="es-419" sz="1600" b="1">
                  <a:latin typeface="Ubuntu"/>
                  <a:ea typeface="Ubuntu"/>
                  <a:cs typeface="Ubuntu"/>
                  <a:sym typeface="Ubuntu"/>
                </a:rPr>
                <a:t>variable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 en programación es el lugar donde se almacena un </a:t>
              </a:r>
              <a:r>
                <a:rPr lang="es-419" sz="1600" b="1">
                  <a:latin typeface="Ubuntu"/>
                  <a:ea typeface="Ubuntu"/>
                  <a:cs typeface="Ubuntu"/>
                  <a:sym typeface="Ubuntu"/>
                </a:rPr>
                <a:t>dato o valor</a:t>
              </a:r>
              <a:r>
                <a:rPr lang="es-419" sz="1600">
                  <a:latin typeface="Ubuntu"/>
                  <a:ea typeface="Ubuntu"/>
                  <a:cs typeface="Ubuntu"/>
                  <a:sym typeface="Ubuntu"/>
                </a:rPr>
                <a:t>.</a:t>
              </a:r>
            </a:p>
            <a:p>
              <a:pPr lvl="0" algn="just" rtl="0">
                <a:spcBef>
                  <a:spcPts val="0"/>
                </a:spcBef>
                <a:buNone/>
              </a:pPr>
              <a:endParaRPr sz="1600"/>
            </a:p>
            <a:p>
              <a:pPr marL="457200" lvl="0" indent="-330200" algn="just" rtl="0">
                <a:spcBef>
                  <a:spcPts val="0"/>
                </a:spcBef>
                <a:buSzPct val="100000"/>
                <a:buChar char="●"/>
              </a:pPr>
              <a:r>
                <a:rPr lang="es-419" sz="1600"/>
                <a:t>El operador </a:t>
              </a:r>
              <a:r>
                <a:rPr lang="es-419" sz="1600" b="1">
                  <a:latin typeface="Cantarell"/>
                  <a:ea typeface="Cantarell"/>
                  <a:cs typeface="Cantarell"/>
                  <a:sym typeface="Cantarell"/>
                </a:rPr>
                <a:t>&lt;- 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asignará el valor a la variable</a:t>
              </a:r>
              <a:r>
                <a:rPr lang="es-419" sz="1600" b="1">
                  <a:latin typeface="Cantarell"/>
                  <a:ea typeface="Cantarell"/>
                  <a:cs typeface="Cantarell"/>
                  <a:sym typeface="Cantarell"/>
                </a:rPr>
                <a:t>.</a:t>
              </a:r>
            </a:p>
            <a:p>
              <a:pPr lvl="0" algn="just" rtl="0">
                <a:spcBef>
                  <a:spcPts val="0"/>
                </a:spcBef>
                <a:buNone/>
              </a:pPr>
              <a:endParaRPr sz="1600"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marL="457200" lvl="0" indent="-330200" algn="just" rtl="0">
                <a:spcBef>
                  <a:spcPts val="0"/>
                </a:spcBef>
                <a:buSzPct val="100000"/>
                <a:buFont typeface="Cantarell"/>
                <a:buChar char="●"/>
              </a:pPr>
              <a:r>
                <a:rPr lang="es-419" sz="1600" b="1">
                  <a:latin typeface="Cantarell"/>
                  <a:ea typeface="Cantarell"/>
                  <a:cs typeface="Cantarell"/>
                  <a:sym typeface="Cantarell"/>
                </a:rPr>
                <a:t>En R: 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variable </a:t>
              </a:r>
              <a:r>
                <a:rPr lang="es-419" sz="1600" b="1">
                  <a:latin typeface="Cantarell"/>
                  <a:ea typeface="Cantarell"/>
                  <a:cs typeface="Cantarell"/>
                  <a:sym typeface="Cantarell"/>
                </a:rPr>
                <a:t>&lt;-</a:t>
              </a:r>
              <a:r>
                <a:rPr lang="es-419" sz="1600">
                  <a:latin typeface="Cantarell"/>
                  <a:ea typeface="Cantarell"/>
                  <a:cs typeface="Cantarell"/>
                  <a:sym typeface="Cantarell"/>
                </a:rPr>
                <a:t> datos</a:t>
              </a:r>
            </a:p>
            <a:p>
              <a:pPr lvl="0" algn="just" rtl="0">
                <a:spcBef>
                  <a:spcPts val="0"/>
                </a:spcBef>
                <a:buNone/>
              </a:pP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algn="just" rtl="0">
                <a:spcBef>
                  <a:spcPts val="0"/>
                </a:spcBef>
                <a:buNone/>
              </a:pP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algn="just" rtl="0">
                <a:spcBef>
                  <a:spcPts val="0"/>
                </a:spcBef>
                <a:buNone/>
              </a:pPr>
              <a:r>
                <a:rPr lang="es-419"/>
                <a:t>         </a:t>
              </a:r>
            </a:p>
            <a:p>
              <a:pPr lvl="0" algn="just" rtl="0">
                <a:spcBef>
                  <a:spcPts val="0"/>
                </a:spcBef>
                <a:buNone/>
              </a:pPr>
              <a:r>
                <a:rPr lang="es-419"/>
                <a:t>           </a:t>
              </a:r>
            </a:p>
            <a:p>
              <a:pPr lvl="0" algn="just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19" name="Shape 319"/>
            <p:cNvGrpSpPr/>
            <p:nvPr/>
          </p:nvGrpSpPr>
          <p:grpSpPr>
            <a:xfrm>
              <a:off x="130950" y="1724050"/>
              <a:ext cx="1969175" cy="2094050"/>
              <a:chOff x="130950" y="1724050"/>
              <a:chExt cx="1969175" cy="2094050"/>
            </a:xfrm>
          </p:grpSpPr>
          <p:sp>
            <p:nvSpPr>
              <p:cNvPr id="320" name="Shape 320"/>
              <p:cNvSpPr txBox="1"/>
              <p:nvPr/>
            </p:nvSpPr>
            <p:spPr>
              <a:xfrm>
                <a:off x="473875" y="3367800"/>
                <a:ext cx="15495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buNone/>
                </a:pPr>
                <a:r>
                  <a:rPr lang="es-419"/>
                  <a:t>Cajon </a:t>
                </a:r>
                <a:r>
                  <a:rPr lang="es-419" b="1"/>
                  <a:t>(variable)</a:t>
                </a:r>
              </a:p>
            </p:txBody>
          </p:sp>
          <p:pic>
            <p:nvPicPr>
              <p:cNvPr id="321" name="Shape 3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0950" y="1724050"/>
                <a:ext cx="1969175" cy="16493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22" name="Shape 322"/>
            <p:cNvGrpSpPr/>
            <p:nvPr/>
          </p:nvGrpSpPr>
          <p:grpSpPr>
            <a:xfrm>
              <a:off x="2100124" y="1718500"/>
              <a:ext cx="3430774" cy="2175800"/>
              <a:chOff x="2100124" y="1718500"/>
              <a:chExt cx="3430774" cy="2175800"/>
            </a:xfrm>
          </p:grpSpPr>
          <p:sp>
            <p:nvSpPr>
              <p:cNvPr id="323" name="Shape 323"/>
              <p:cNvSpPr txBox="1"/>
              <p:nvPr/>
            </p:nvSpPr>
            <p:spPr>
              <a:xfrm>
                <a:off x="3561725" y="3444000"/>
                <a:ext cx="1816800" cy="4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:r>
                  <a:rPr lang="es-419"/>
                  <a:t>Fruta </a:t>
                </a:r>
                <a:r>
                  <a:rPr lang="es-419" b="1"/>
                  <a:t>(valor o dato)</a:t>
                </a:r>
              </a:p>
            </p:txBody>
          </p:sp>
          <p:pic>
            <p:nvPicPr>
              <p:cNvPr id="324" name="Shape 3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561724" y="1718500"/>
                <a:ext cx="1969174" cy="16492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325" name="Shape 325"/>
              <p:cNvCxnSpPr>
                <a:stCxn id="324" idx="1"/>
                <a:endCxn id="321" idx="3"/>
              </p:cNvCxnSpPr>
              <p:nvPr/>
            </p:nvCxnSpPr>
            <p:spPr>
              <a:xfrm flipH="1">
                <a:off x="2100124" y="2543149"/>
                <a:ext cx="1461600" cy="57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</p:grpSp>
      <p:grpSp>
        <p:nvGrpSpPr>
          <p:cNvPr id="326" name="Shape 326"/>
          <p:cNvGrpSpPr/>
          <p:nvPr/>
        </p:nvGrpSpPr>
        <p:grpSpPr>
          <a:xfrm>
            <a:off x="123825" y="3916334"/>
            <a:ext cx="5507275" cy="1155425"/>
            <a:chOff x="733425" y="3894300"/>
            <a:chExt cx="5507275" cy="1155425"/>
          </a:xfrm>
        </p:grpSpPr>
        <p:sp>
          <p:nvSpPr>
            <p:cNvPr id="327" name="Shape 327"/>
            <p:cNvSpPr txBox="1"/>
            <p:nvPr/>
          </p:nvSpPr>
          <p:spPr>
            <a:xfrm>
              <a:off x="2556700" y="4150400"/>
              <a:ext cx="3684000" cy="5904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s-419" sz="1600" b="1">
                  <a:solidFill>
                    <a:srgbClr val="1C4587"/>
                  </a:solidFill>
                  <a:latin typeface="Indie Flower"/>
                  <a:ea typeface="Indie Flower"/>
                  <a:cs typeface="Indie Flower"/>
                  <a:sym typeface="Indie Flower"/>
                </a:rPr>
                <a:t>El cajón lleno de frutas</a:t>
              </a:r>
              <a:r>
                <a:rPr lang="es-419"/>
                <a:t>: representa la </a:t>
              </a:r>
              <a:r>
                <a:rPr lang="es-419" b="1"/>
                <a:t>variable</a:t>
              </a:r>
              <a:r>
                <a:rPr lang="es-419" b="1">
                  <a:highlight>
                    <a:srgbClr val="FFD966"/>
                  </a:highlight>
                </a:rPr>
                <a:t>(caja)</a:t>
              </a:r>
              <a:r>
                <a:rPr lang="es-419">
                  <a:highlight>
                    <a:srgbClr val="FFD966"/>
                  </a:highlight>
                </a:rPr>
                <a:t> </a:t>
              </a:r>
              <a:r>
                <a:rPr lang="es-419"/>
                <a:t>que contiene el/los </a:t>
              </a:r>
              <a:r>
                <a:rPr lang="es-419" b="1"/>
                <a:t>dato(s) </a:t>
              </a:r>
              <a:r>
                <a:rPr lang="es-419" b="1">
                  <a:highlight>
                    <a:srgbClr val="FFD966"/>
                  </a:highlight>
                </a:rPr>
                <a:t>(frutas).</a:t>
              </a:r>
            </a:p>
          </p:txBody>
        </p:sp>
        <p:pic>
          <p:nvPicPr>
            <p:cNvPr id="328" name="Shape 3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3424" y="3894300"/>
              <a:ext cx="1969175" cy="1155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 txBox="1"/>
          <p:nvPr/>
        </p:nvSpPr>
        <p:spPr>
          <a:xfrm>
            <a:off x="381000" y="910725"/>
            <a:ext cx="53313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¿Cómo se escribe una Variable?</a:t>
            </a:r>
          </a:p>
        </p:txBody>
      </p:sp>
      <p:pic>
        <p:nvPicPr>
          <p:cNvPr id="335" name="Shape 335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Shape 336"/>
          <p:cNvGrpSpPr/>
          <p:nvPr/>
        </p:nvGrpSpPr>
        <p:grpSpPr>
          <a:xfrm>
            <a:off x="380900" y="3318700"/>
            <a:ext cx="8255800" cy="1734600"/>
            <a:chOff x="380900" y="1794700"/>
            <a:chExt cx="8255800" cy="1734600"/>
          </a:xfrm>
        </p:grpSpPr>
        <p:sp>
          <p:nvSpPr>
            <p:cNvPr id="337" name="Shape 337"/>
            <p:cNvSpPr txBox="1"/>
            <p:nvPr/>
          </p:nvSpPr>
          <p:spPr>
            <a:xfrm>
              <a:off x="380900" y="1794700"/>
              <a:ext cx="5331300" cy="1734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just" rtl="0">
                <a:spcBef>
                  <a:spcPts val="0"/>
                </a:spcBef>
                <a:buNone/>
              </a:pPr>
              <a:r>
                <a:rPr lang="es-419"/>
                <a:t>Forma </a:t>
              </a:r>
              <a:r>
                <a:rPr lang="es-419" b="1">
                  <a:solidFill>
                    <a:srgbClr val="38761D"/>
                  </a:solidFill>
                </a:rPr>
                <a:t>Correcta</a:t>
              </a:r>
              <a:r>
                <a:rPr lang="es-419"/>
                <a:t>:  </a:t>
              </a:r>
            </a:p>
            <a:p>
              <a:pPr lvl="0" algn="just" rtl="0">
                <a:spcBef>
                  <a:spcPts val="0"/>
                </a:spcBef>
                <a:buNone/>
              </a:pPr>
              <a:endParaRPr/>
            </a:p>
            <a:p>
              <a:pPr marL="457200" lvl="0" indent="-228600" algn="just" rtl="0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Con letras y sin espacios: </a:t>
              </a:r>
              <a:r>
                <a:rPr lang="es-419">
                  <a:latin typeface="Ubuntu"/>
                  <a:ea typeface="Ubuntu"/>
                  <a:cs typeface="Ubuntu"/>
                  <a:sym typeface="Ubuntu"/>
                </a:rPr>
                <a:t>  edad &lt;- 18</a:t>
              </a:r>
            </a:p>
            <a:p>
              <a:pPr marL="457200" lvl="0" indent="-228600" algn="just" rtl="0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Alfanuméricas: </a:t>
              </a:r>
              <a:r>
                <a:rPr lang="es-419">
                  <a:latin typeface="Ubuntu"/>
                  <a:ea typeface="Ubuntu"/>
                  <a:cs typeface="Ubuntu"/>
                  <a:sym typeface="Ubuntu"/>
                </a:rPr>
                <a:t>cosecha1&lt;- 30 </a:t>
              </a:r>
              <a:r>
                <a:rPr lang="es-419"/>
                <a:t>(combina letras y números)</a:t>
              </a:r>
            </a:p>
            <a:p>
              <a:pPr marL="457200" lvl="0" indent="-228600" algn="just" rtl="0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Con símbolos:  </a:t>
              </a:r>
              <a:r>
                <a:rPr lang="es-419">
                  <a:latin typeface="Ubuntu"/>
                  <a:ea typeface="Ubuntu"/>
                  <a:cs typeface="Ubuntu"/>
                  <a:sym typeface="Ubuntu"/>
                </a:rPr>
                <a:t>n_vayas &lt;- 18 </a:t>
              </a:r>
              <a:r>
                <a:rPr lang="es-419"/>
                <a:t> (“</a:t>
              </a:r>
              <a:r>
                <a:rPr lang="es-419" b="1"/>
                <a:t>_” </a:t>
              </a:r>
              <a:r>
                <a:rPr lang="es-419"/>
                <a:t>guion abajo)</a:t>
              </a:r>
            </a:p>
            <a:p>
              <a:pPr marL="457200" lvl="0" indent="-228600" algn="just" rtl="0">
                <a:lnSpc>
                  <a:spcPct val="115000"/>
                </a:lnSpc>
                <a:spcBef>
                  <a:spcPts val="0"/>
                </a:spcBef>
                <a:buChar char="●"/>
              </a:pPr>
              <a:r>
                <a:rPr lang="es-419"/>
                <a:t>De preferencia escribirlas con letras </a:t>
              </a:r>
              <a:r>
                <a:rPr lang="es-419" b="1" i="1">
                  <a:highlight>
                    <a:srgbClr val="93C47D"/>
                  </a:highlight>
                </a:rPr>
                <a:t>minúsculas y abreviaciones</a:t>
              </a:r>
            </a:p>
            <a:p>
              <a:pPr lvl="0" algn="just" rtl="0">
                <a:spcBef>
                  <a:spcPts val="0"/>
                </a:spcBef>
                <a:buNone/>
              </a:pPr>
              <a:r>
                <a:rPr lang="es-419"/>
                <a:t>  </a:t>
              </a:r>
            </a:p>
            <a:p>
              <a:pPr lvl="0" algn="just" rtl="0">
                <a:spcBef>
                  <a:spcPts val="0"/>
                </a:spcBef>
                <a:buNone/>
              </a:pPr>
              <a:endParaRPr/>
            </a:p>
            <a:p>
              <a:pPr lvl="0" algn="just" rtl="0">
                <a:spcBef>
                  <a:spcPts val="0"/>
                </a:spcBef>
                <a:buNone/>
              </a:pPr>
              <a:endParaRPr b="1">
                <a:latin typeface="Cantarell"/>
                <a:ea typeface="Cantarell"/>
                <a:cs typeface="Cantarell"/>
                <a:sym typeface="Cantarell"/>
              </a:endParaRPr>
            </a:p>
            <a:p>
              <a:pPr lvl="0" algn="just" rtl="0">
                <a:spcBef>
                  <a:spcPts val="0"/>
                </a:spcBef>
                <a:buNone/>
              </a:pPr>
              <a:r>
                <a:rPr lang="es-419"/>
                <a:t>         </a:t>
              </a:r>
            </a:p>
            <a:p>
              <a:pPr lvl="0" algn="just" rtl="0">
                <a:spcBef>
                  <a:spcPts val="0"/>
                </a:spcBef>
                <a:buNone/>
              </a:pPr>
              <a:r>
                <a:rPr lang="es-419"/>
                <a:t>           </a:t>
              </a:r>
            </a:p>
            <a:p>
              <a:pPr lvl="0" algn="just" rt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338" name="Shape 3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72650" y="1794700"/>
              <a:ext cx="2364050" cy="13691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Shape 339"/>
          <p:cNvGrpSpPr/>
          <p:nvPr/>
        </p:nvGrpSpPr>
        <p:grpSpPr>
          <a:xfrm>
            <a:off x="381000" y="1785949"/>
            <a:ext cx="8692949" cy="1455350"/>
            <a:chOff x="381000" y="1785949"/>
            <a:chExt cx="8692949" cy="1455350"/>
          </a:xfrm>
        </p:grpSpPr>
        <p:grpSp>
          <p:nvGrpSpPr>
            <p:cNvPr id="340" name="Shape 340"/>
            <p:cNvGrpSpPr/>
            <p:nvPr/>
          </p:nvGrpSpPr>
          <p:grpSpPr>
            <a:xfrm>
              <a:off x="381000" y="1785950"/>
              <a:ext cx="7032549" cy="1455350"/>
              <a:chOff x="381000" y="3538550"/>
              <a:chExt cx="7032549" cy="1455350"/>
            </a:xfrm>
          </p:grpSpPr>
          <p:pic>
            <p:nvPicPr>
              <p:cNvPr id="341" name="Shape 34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265949" y="3538550"/>
                <a:ext cx="1147599" cy="14466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2" name="Shape 342"/>
              <p:cNvGrpSpPr/>
              <p:nvPr/>
            </p:nvGrpSpPr>
            <p:grpSpPr>
              <a:xfrm>
                <a:off x="381000" y="3547300"/>
                <a:ext cx="5331300" cy="1446600"/>
                <a:chOff x="381000" y="3547300"/>
                <a:chExt cx="5331300" cy="1446600"/>
              </a:xfrm>
            </p:grpSpPr>
            <p:sp>
              <p:nvSpPr>
                <p:cNvPr id="343" name="Shape 343"/>
                <p:cNvSpPr txBox="1"/>
                <p:nvPr/>
              </p:nvSpPr>
              <p:spPr>
                <a:xfrm>
                  <a:off x="381000" y="3547300"/>
                  <a:ext cx="5331300" cy="14466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t" anchorCtr="0">
                  <a:noAutofit/>
                </a:bodyPr>
                <a:lstStyle/>
                <a:p>
                  <a:pPr lvl="0" algn="just" rtl="0">
                    <a:spcBef>
                      <a:spcPts val="0"/>
                    </a:spcBef>
                    <a:buNone/>
                  </a:pPr>
                  <a:r>
                    <a:rPr lang="es-419"/>
                    <a:t>Forma </a:t>
                  </a:r>
                  <a:r>
                    <a:rPr lang="es-419" b="1">
                      <a:solidFill>
                        <a:srgbClr val="980000"/>
                      </a:solidFill>
                    </a:rPr>
                    <a:t>Incorrecta</a:t>
                  </a:r>
                  <a:r>
                    <a:rPr lang="es-419"/>
                    <a:t>:  </a:t>
                  </a:r>
                </a:p>
                <a:p>
                  <a:pPr lvl="0" algn="just" rtl="0">
                    <a:spcBef>
                      <a:spcPts val="0"/>
                    </a:spcBef>
                    <a:buNone/>
                  </a:pPr>
                  <a:endParaRPr/>
                </a:p>
                <a:p>
                  <a:pPr marL="457200" lvl="0" indent="-228600" algn="just" rtl="0">
                    <a:lnSpc>
                      <a:spcPct val="150000"/>
                    </a:lnSpc>
                    <a:spcBef>
                      <a:spcPts val="0"/>
                    </a:spcBef>
                    <a:buChar char="●"/>
                  </a:pPr>
                  <a:r>
                    <a:rPr lang="es-419" b="1"/>
                    <a:t>Nunca</a:t>
                  </a:r>
                  <a:r>
                    <a:rPr lang="es-419"/>
                    <a:t> con espacios: </a:t>
                  </a:r>
                  <a:r>
                    <a:rPr lang="es-419">
                      <a:highlight>
                        <a:srgbClr val="A4C2F4"/>
                      </a:highlight>
                      <a:latin typeface="Ubuntu"/>
                      <a:ea typeface="Ubuntu"/>
                      <a:cs typeface="Ubuntu"/>
                      <a:sym typeface="Ubuntu"/>
                    </a:rPr>
                    <a:t>n</a:t>
                  </a:r>
                  <a:r>
                    <a:rPr lang="es-419">
                      <a:highlight>
                        <a:srgbClr val="FFFF00"/>
                      </a:highlight>
                      <a:latin typeface="Ubuntu"/>
                      <a:ea typeface="Ubuntu"/>
                      <a:cs typeface="Ubuntu"/>
                      <a:sym typeface="Ubuntu"/>
                    </a:rPr>
                    <a:t> </a:t>
                  </a:r>
                  <a:r>
                    <a:rPr lang="es-419">
                      <a:highlight>
                        <a:srgbClr val="A4C2F4"/>
                      </a:highlight>
                      <a:latin typeface="Ubuntu"/>
                      <a:ea typeface="Ubuntu"/>
                      <a:cs typeface="Ubuntu"/>
                      <a:sym typeface="Ubuntu"/>
                    </a:rPr>
                    <a:t>vayas</a:t>
                  </a:r>
                  <a:r>
                    <a:rPr lang="es-419">
                      <a:latin typeface="Ubuntu"/>
                      <a:ea typeface="Ubuntu"/>
                      <a:cs typeface="Ubuntu"/>
                      <a:sym typeface="Ubuntu"/>
                    </a:rPr>
                    <a:t> &lt;- 18</a:t>
                  </a:r>
                  <a:r>
                    <a:rPr lang="es-419"/>
                    <a:t> </a:t>
                  </a:r>
                </a:p>
                <a:p>
                  <a:pPr marL="457200" lvl="0" indent="-228600" algn="just" rtl="0">
                    <a:lnSpc>
                      <a:spcPct val="150000"/>
                    </a:lnSpc>
                    <a:spcBef>
                      <a:spcPts val="0"/>
                    </a:spcBef>
                    <a:buChar char="●"/>
                  </a:pPr>
                  <a:r>
                    <a:rPr lang="es-419" b="1"/>
                    <a:t>Nunca</a:t>
                  </a:r>
                  <a:r>
                    <a:rPr lang="es-419"/>
                    <a:t> con números adelante:  </a:t>
                  </a:r>
                  <a:r>
                    <a:rPr lang="es-419">
                      <a:highlight>
                        <a:srgbClr val="FF9900"/>
                      </a:highlight>
                      <a:latin typeface="Ubuntu"/>
                      <a:ea typeface="Ubuntu"/>
                      <a:cs typeface="Ubuntu"/>
                      <a:sym typeface="Ubuntu"/>
                    </a:rPr>
                    <a:t>1</a:t>
                  </a:r>
                  <a:r>
                    <a:rPr lang="es-419">
                      <a:latin typeface="Ubuntu"/>
                      <a:ea typeface="Ubuntu"/>
                      <a:cs typeface="Ubuntu"/>
                      <a:sym typeface="Ubuntu"/>
                    </a:rPr>
                    <a:t>cosecha &lt;- 30</a:t>
                  </a:r>
                </a:p>
                <a:p>
                  <a:pPr marL="457200" lvl="0" indent="-228600" algn="just" rtl="0">
                    <a:lnSpc>
                      <a:spcPct val="150000"/>
                    </a:lnSpc>
                    <a:spcBef>
                      <a:spcPts val="0"/>
                    </a:spcBef>
                    <a:buChar char="●"/>
                  </a:pPr>
                  <a:r>
                    <a:rPr lang="es-419" b="1"/>
                    <a:t>No</a:t>
                  </a:r>
                  <a:r>
                    <a:rPr lang="es-419"/>
                    <a:t> usar tildes, tampoco usar </a:t>
                  </a:r>
                  <a:r>
                    <a:rPr lang="es-419" b="1">
                      <a:highlight>
                        <a:srgbClr val="DD7E6B"/>
                      </a:highlight>
                    </a:rPr>
                    <a:t>nombres largos:</a:t>
                  </a:r>
                </a:p>
                <a:p>
                  <a:pPr lvl="0" algn="just" rtl="0">
                    <a:spcBef>
                      <a:spcPts val="0"/>
                    </a:spcBef>
                    <a:buNone/>
                  </a:pPr>
                  <a:r>
                    <a:rPr lang="es-419"/>
                    <a:t>  </a:t>
                  </a:r>
                </a:p>
                <a:p>
                  <a:pPr lvl="0" algn="just" rtl="0">
                    <a:spcBef>
                      <a:spcPts val="0"/>
                    </a:spcBef>
                    <a:buNone/>
                  </a:pPr>
                  <a:endParaRPr/>
                </a:p>
                <a:p>
                  <a:pPr lvl="0" algn="just" rtl="0">
                    <a:spcBef>
                      <a:spcPts val="0"/>
                    </a:spcBef>
                    <a:buNone/>
                  </a:pPr>
                  <a:endParaRPr b="1">
                    <a:latin typeface="Cantarell"/>
                    <a:ea typeface="Cantarell"/>
                    <a:cs typeface="Cantarell"/>
                    <a:sym typeface="Cantarell"/>
                  </a:endParaRPr>
                </a:p>
                <a:p>
                  <a:pPr lvl="0" algn="just" rtl="0">
                    <a:spcBef>
                      <a:spcPts val="0"/>
                    </a:spcBef>
                    <a:buNone/>
                  </a:pPr>
                  <a:r>
                    <a:rPr lang="es-419"/>
                    <a:t>         </a:t>
                  </a:r>
                </a:p>
                <a:p>
                  <a:pPr lvl="0" algn="just" rtl="0">
                    <a:spcBef>
                      <a:spcPts val="0"/>
                    </a:spcBef>
                    <a:buNone/>
                  </a:pPr>
                  <a:r>
                    <a:rPr lang="es-419"/>
                    <a:t>           </a:t>
                  </a:r>
                </a:p>
                <a:p>
                  <a:pPr lvl="0" algn="just" rt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pic>
              <p:nvPicPr>
                <p:cNvPr id="344" name="Shape 344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3856024" y="3919180"/>
                  <a:ext cx="414375" cy="3444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5" name="Shape 345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4770424" y="4223980"/>
                  <a:ext cx="414375" cy="3444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346" name="Shape 3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13550" y="1785949"/>
              <a:ext cx="1660399" cy="1376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404100" y="986925"/>
            <a:ext cx="4727100" cy="754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Ejemplos de Variables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404250" y="1859650"/>
            <a:ext cx="4727100" cy="2867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&gt; x &lt;- 1+1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&gt; 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[1] 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&gt; y &lt;- 50-56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&gt; w &lt;- 10*20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&gt; z &lt;- 10/2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b="1">
                <a:latin typeface="Cantarell"/>
                <a:ea typeface="Cantarell"/>
                <a:cs typeface="Cantarell"/>
                <a:sym typeface="Cantarell"/>
              </a:rPr>
              <a:t>&gt;s&lt;-x+y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 b="1">
                <a:solidFill>
                  <a:srgbClr val="990000"/>
                </a:solidFill>
                <a:latin typeface="Cantarell"/>
                <a:ea typeface="Cantarell"/>
                <a:cs typeface="Cantarell"/>
                <a:sym typeface="Cantarell"/>
              </a:rPr>
              <a:t>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354" name="Shape 354"/>
          <p:cNvGrpSpPr/>
          <p:nvPr/>
        </p:nvGrpSpPr>
        <p:grpSpPr>
          <a:xfrm>
            <a:off x="416410" y="1958350"/>
            <a:ext cx="5784866" cy="213900"/>
            <a:chOff x="416425" y="1958350"/>
            <a:chExt cx="5413500" cy="213900"/>
          </a:xfrm>
        </p:grpSpPr>
        <p:sp>
          <p:nvSpPr>
            <p:cNvPr id="355" name="Shape 355"/>
            <p:cNvSpPr/>
            <p:nvPr/>
          </p:nvSpPr>
          <p:spPr>
            <a:xfrm>
              <a:off x="416425" y="1958350"/>
              <a:ext cx="258900" cy="2139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56" name="Shape 356"/>
            <p:cNvCxnSpPr/>
            <p:nvPr/>
          </p:nvCxnSpPr>
          <p:spPr>
            <a:xfrm rot="10800000" flipH="1">
              <a:off x="675325" y="2059600"/>
              <a:ext cx="5154600" cy="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357" name="Shape 357"/>
          <p:cNvSpPr txBox="1"/>
          <p:nvPr/>
        </p:nvSpPr>
        <p:spPr>
          <a:xfrm>
            <a:off x="61252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6049075" y="1794700"/>
            <a:ext cx="17784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 txBox="1"/>
          <p:nvPr/>
        </p:nvSpPr>
        <p:spPr>
          <a:xfrm>
            <a:off x="6201475" y="1794700"/>
            <a:ext cx="2453400" cy="625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Asignamos a la variable x la suma de los 2 números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6201475" y="2568400"/>
            <a:ext cx="2509800" cy="7911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Digitamos la variable x para ver el valor contenido. En este caso es 2</a:t>
            </a:r>
            <a:r>
              <a:rPr lang="es-419" b="1">
                <a:latin typeface="Droid Sans"/>
                <a:ea typeface="Droid Sans"/>
                <a:cs typeface="Droid Sans"/>
                <a:sym typeface="Droid Sans"/>
              </a:rPr>
              <a:t>.</a:t>
            </a:r>
          </a:p>
        </p:txBody>
      </p:sp>
      <p:pic>
        <p:nvPicPr>
          <p:cNvPr id="361" name="Shape 361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Shape 362"/>
          <p:cNvGrpSpPr/>
          <p:nvPr/>
        </p:nvGrpSpPr>
        <p:grpSpPr>
          <a:xfrm>
            <a:off x="568825" y="2186950"/>
            <a:ext cx="5632800" cy="777150"/>
            <a:chOff x="568825" y="2186950"/>
            <a:chExt cx="5632800" cy="777150"/>
          </a:xfrm>
        </p:grpSpPr>
        <p:cxnSp>
          <p:nvCxnSpPr>
            <p:cNvPr id="363" name="Shape 363"/>
            <p:cNvCxnSpPr>
              <a:stCxn id="364" idx="6"/>
              <a:endCxn id="360" idx="1"/>
            </p:cNvCxnSpPr>
            <p:nvPr/>
          </p:nvCxnSpPr>
          <p:spPr>
            <a:xfrm>
              <a:off x="1035325" y="2293900"/>
              <a:ext cx="5166300" cy="67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4" name="Shape 364"/>
            <p:cNvSpPr/>
            <p:nvPr/>
          </p:nvSpPr>
          <p:spPr>
            <a:xfrm>
              <a:off x="568825" y="2186950"/>
              <a:ext cx="466500" cy="2139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5" name="Shape 365"/>
          <p:cNvSpPr txBox="1"/>
          <p:nvPr/>
        </p:nvSpPr>
        <p:spPr>
          <a:xfrm>
            <a:off x="6257725" y="3668200"/>
            <a:ext cx="2453400" cy="6252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b="1">
                <a:latin typeface="Droid Sans"/>
                <a:ea typeface="Droid Sans"/>
                <a:cs typeface="Droid Sans"/>
                <a:sym typeface="Droid Sans"/>
              </a:rPr>
              <a:t>Reto 1 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: Qué valores saldrá en las otras variable?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325" y="3919950"/>
            <a:ext cx="999425" cy="82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6257725" y="4354000"/>
            <a:ext cx="2453400" cy="62520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b="1">
                <a:latin typeface="Droid Sans"/>
                <a:ea typeface="Droid Sans"/>
                <a:cs typeface="Droid Sans"/>
                <a:sym typeface="Droid Sans"/>
              </a:rPr>
              <a:t>Reto 2 </a:t>
            </a:r>
            <a:r>
              <a:rPr lang="es-419">
                <a:latin typeface="Droid Sans"/>
                <a:ea typeface="Droid Sans"/>
                <a:cs typeface="Droid Sans"/>
                <a:sym typeface="Droid Sans"/>
              </a:rPr>
              <a:t>: Escribir estas operaciones en el </a:t>
            </a:r>
            <a:r>
              <a:rPr lang="es-419" b="1">
                <a:latin typeface="Droid Sans"/>
                <a:ea typeface="Droid Sans"/>
                <a:cs typeface="Droid Sans"/>
                <a:sym typeface="Droid Sans"/>
              </a:rPr>
              <a:t>Editor.</a:t>
            </a:r>
          </a:p>
        </p:txBody>
      </p:sp>
      <p:sp>
        <p:nvSpPr>
          <p:cNvPr id="368" name="Shape 368"/>
          <p:cNvSpPr/>
          <p:nvPr/>
        </p:nvSpPr>
        <p:spPr>
          <a:xfrm>
            <a:off x="5571175" y="1057975"/>
            <a:ext cx="3500400" cy="517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>
                <a:highlight>
                  <a:srgbClr val="FFD966"/>
                </a:highlight>
                <a:latin typeface="Chelsea Market"/>
                <a:ea typeface="Chelsea Market"/>
                <a:cs typeface="Chelsea Market"/>
                <a:sym typeface="Chelsea Market"/>
              </a:rPr>
              <a:t>TRUCO</a:t>
            </a:r>
            <a:r>
              <a:rPr lang="es-419">
                <a:latin typeface="Chelsea Market"/>
                <a:ea typeface="Chelsea Market"/>
                <a:cs typeface="Chelsea Market"/>
                <a:sym typeface="Chelsea Market"/>
              </a:rPr>
              <a:t>: </a:t>
            </a:r>
            <a:r>
              <a:rPr lang="es-419" sz="1200">
                <a:latin typeface="Chelsea Market"/>
                <a:ea typeface="Chelsea Market"/>
                <a:cs typeface="Chelsea Market"/>
                <a:sym typeface="Chelsea Market"/>
              </a:rPr>
              <a:t>Presionar </a:t>
            </a:r>
            <a:r>
              <a:rPr lang="es-419" sz="1200">
                <a:solidFill>
                  <a:srgbClr val="1C4587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Ctrl</a:t>
            </a:r>
            <a:r>
              <a:rPr lang="es-419" sz="1200">
                <a:latin typeface="Chelsea Market"/>
                <a:ea typeface="Chelsea Market"/>
                <a:cs typeface="Chelsea Market"/>
                <a:sym typeface="Chelsea Market"/>
              </a:rPr>
              <a:t> + (</a:t>
            </a:r>
            <a:r>
              <a:rPr lang="es-419" sz="1200">
                <a:solidFill>
                  <a:srgbClr val="0B5394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signo menos ‘-’</a:t>
            </a:r>
            <a:r>
              <a:rPr lang="es-419" sz="1200">
                <a:latin typeface="Chelsea Market"/>
                <a:ea typeface="Chelsea Market"/>
                <a:cs typeface="Chelsea Market"/>
                <a:sym typeface="Chelsea Market"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9198000" cy="5143500"/>
          </a:xfrm>
          <a:prstGeom prst="rect">
            <a:avLst/>
          </a:prstGeom>
          <a:solidFill>
            <a:srgbClr val="E7E7E7"/>
          </a:solidFill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/>
          <p:nvPr/>
        </p:nvSpPr>
        <p:spPr>
          <a:xfrm>
            <a:off x="599175" y="2001525"/>
            <a:ext cx="2022300" cy="1931400"/>
          </a:xfrm>
          <a:prstGeom prst="rect">
            <a:avLst/>
          </a:prstGeom>
          <a:solidFill>
            <a:srgbClr val="D0E0E3"/>
          </a:solidFill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-419">
                <a:latin typeface="Indie Flower"/>
                <a:ea typeface="Indie Flower"/>
                <a:cs typeface="Indie Flower"/>
                <a:sym typeface="Indie Flower"/>
              </a:rPr>
              <a:t>   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s-419" sz="9600">
                <a:solidFill>
                  <a:srgbClr val="2691FF"/>
                </a:solidFill>
                <a:latin typeface="Indie Flower"/>
                <a:ea typeface="Indie Flower"/>
                <a:cs typeface="Indie Flower"/>
                <a:sym typeface="Indie Flower"/>
              </a:rPr>
              <a:t>R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s-419" sz="3000">
                <a:solidFill>
                  <a:srgbClr val="2691FF"/>
                </a:solidFill>
                <a:latin typeface="Indie Flower"/>
                <a:ea typeface="Indie Flower"/>
                <a:cs typeface="Indie Flower"/>
                <a:sym typeface="Indie Flower"/>
              </a:rPr>
              <a:t>Datos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>
              <a:solidFill>
                <a:srgbClr val="D2D2D2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121825" y="229350"/>
            <a:ext cx="3750000" cy="471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Tipos de Datos en R</a:t>
            </a:r>
          </a:p>
        </p:txBody>
      </p:sp>
      <p:grpSp>
        <p:nvGrpSpPr>
          <p:cNvPr id="376" name="Shape 376"/>
          <p:cNvGrpSpPr/>
          <p:nvPr/>
        </p:nvGrpSpPr>
        <p:grpSpPr>
          <a:xfrm>
            <a:off x="2621484" y="164450"/>
            <a:ext cx="5608906" cy="2507474"/>
            <a:chOff x="2621484" y="164450"/>
            <a:chExt cx="5608906" cy="2507474"/>
          </a:xfrm>
        </p:grpSpPr>
        <p:sp>
          <p:nvSpPr>
            <p:cNvPr id="377" name="Shape 377"/>
            <p:cNvSpPr/>
            <p:nvPr/>
          </p:nvSpPr>
          <p:spPr>
            <a:xfrm>
              <a:off x="5322275" y="164450"/>
              <a:ext cx="2908116" cy="747252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s-419" sz="3000" i="1">
                  <a:latin typeface="Indie Flower"/>
                  <a:ea typeface="Indie Flower"/>
                  <a:cs typeface="Indie Flower"/>
                  <a:sym typeface="Indie Flower"/>
                </a:rPr>
                <a:t>Numérico</a:t>
              </a:r>
            </a:p>
          </p:txBody>
        </p:sp>
        <p:cxnSp>
          <p:nvCxnSpPr>
            <p:cNvPr id="378" name="Shape 378"/>
            <p:cNvCxnSpPr/>
            <p:nvPr/>
          </p:nvCxnSpPr>
          <p:spPr>
            <a:xfrm rot="10800000" flipH="1">
              <a:off x="2621484" y="791839"/>
              <a:ext cx="2654359" cy="1880084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79" name="Shape 379"/>
          <p:cNvGrpSpPr/>
          <p:nvPr/>
        </p:nvGrpSpPr>
        <p:grpSpPr>
          <a:xfrm>
            <a:off x="2611346" y="962500"/>
            <a:ext cx="5619034" cy="1709371"/>
            <a:chOff x="2611346" y="962500"/>
            <a:chExt cx="5619034" cy="1709371"/>
          </a:xfrm>
        </p:grpSpPr>
        <p:sp>
          <p:nvSpPr>
            <p:cNvPr id="380" name="Shape 380"/>
            <p:cNvSpPr/>
            <p:nvPr/>
          </p:nvSpPr>
          <p:spPr>
            <a:xfrm>
              <a:off x="5456725" y="962500"/>
              <a:ext cx="2773655" cy="836459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s-419" sz="3000" i="1">
                  <a:latin typeface="Indie Flower"/>
                  <a:ea typeface="Indie Flower"/>
                  <a:cs typeface="Indie Flower"/>
                  <a:sym typeface="Indie Flower"/>
                </a:rPr>
                <a:t>Carácter</a:t>
              </a:r>
            </a:p>
          </p:txBody>
        </p:sp>
        <p:cxnSp>
          <p:nvCxnSpPr>
            <p:cNvPr id="381" name="Shape 381"/>
            <p:cNvCxnSpPr/>
            <p:nvPr/>
          </p:nvCxnSpPr>
          <p:spPr>
            <a:xfrm rot="10800000" flipH="1">
              <a:off x="2611346" y="1875198"/>
              <a:ext cx="2815762" cy="796672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82" name="Shape 382"/>
          <p:cNvGrpSpPr/>
          <p:nvPr/>
        </p:nvGrpSpPr>
        <p:grpSpPr>
          <a:xfrm>
            <a:off x="2621484" y="2671924"/>
            <a:ext cx="6382439" cy="2236155"/>
            <a:chOff x="2621484" y="2671924"/>
            <a:chExt cx="6382439" cy="2236155"/>
          </a:xfrm>
        </p:grpSpPr>
        <p:sp>
          <p:nvSpPr>
            <p:cNvPr id="383" name="Shape 383"/>
            <p:cNvSpPr/>
            <p:nvPr/>
          </p:nvSpPr>
          <p:spPr>
            <a:xfrm>
              <a:off x="5509800" y="3725371"/>
              <a:ext cx="3494123" cy="1182708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s-419" sz="3000" i="1">
                  <a:latin typeface="Indie Flower"/>
                  <a:ea typeface="Indie Flower"/>
                  <a:cs typeface="Indie Flower"/>
                  <a:sym typeface="Indie Flower"/>
                </a:rPr>
                <a:t>  </a:t>
              </a:r>
            </a:p>
            <a:p>
              <a:pPr lvl="0" algn="ctr" rtl="0">
                <a:spcBef>
                  <a:spcPts val="0"/>
                </a:spcBef>
                <a:buNone/>
              </a:pPr>
              <a:endParaRPr sz="3000" i="1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3000" i="1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s-419" sz="3000" i="1">
                  <a:latin typeface="Indie Flower"/>
                  <a:ea typeface="Indie Flower"/>
                  <a:cs typeface="Indie Flower"/>
                  <a:sym typeface="Indie Flower"/>
                </a:rPr>
                <a:t>Valor Faltante</a:t>
              </a:r>
            </a:p>
          </p:txBody>
        </p:sp>
        <p:cxnSp>
          <p:nvCxnSpPr>
            <p:cNvPr id="384" name="Shape 384"/>
            <p:cNvCxnSpPr/>
            <p:nvPr/>
          </p:nvCxnSpPr>
          <p:spPr>
            <a:xfrm>
              <a:off x="2621484" y="2671924"/>
              <a:ext cx="2832449" cy="180263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85" name="Shape 385"/>
          <p:cNvGrpSpPr/>
          <p:nvPr/>
        </p:nvGrpSpPr>
        <p:grpSpPr>
          <a:xfrm>
            <a:off x="2611150" y="1941025"/>
            <a:ext cx="5736931" cy="836459"/>
            <a:chOff x="2611150" y="1941025"/>
            <a:chExt cx="5736931" cy="836459"/>
          </a:xfrm>
        </p:grpSpPr>
        <p:sp>
          <p:nvSpPr>
            <p:cNvPr id="386" name="Shape 386"/>
            <p:cNvSpPr/>
            <p:nvPr/>
          </p:nvSpPr>
          <p:spPr>
            <a:xfrm>
              <a:off x="5574425" y="1941025"/>
              <a:ext cx="2773655" cy="836459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s-419" sz="3000" i="1">
                  <a:latin typeface="Indie Flower"/>
                  <a:ea typeface="Indie Flower"/>
                  <a:cs typeface="Indie Flower"/>
                  <a:sym typeface="Indie Flower"/>
                </a:rPr>
                <a:t>Factor</a:t>
              </a:r>
            </a:p>
          </p:txBody>
        </p:sp>
        <p:cxnSp>
          <p:nvCxnSpPr>
            <p:cNvPr id="387" name="Shape 387"/>
            <p:cNvCxnSpPr/>
            <p:nvPr/>
          </p:nvCxnSpPr>
          <p:spPr>
            <a:xfrm rot="10800000" flipH="1">
              <a:off x="2611150" y="2352125"/>
              <a:ext cx="2881200" cy="337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88" name="Shape 388"/>
          <p:cNvGrpSpPr/>
          <p:nvPr/>
        </p:nvGrpSpPr>
        <p:grpSpPr>
          <a:xfrm>
            <a:off x="2631901" y="2682567"/>
            <a:ext cx="5868579" cy="933117"/>
            <a:chOff x="2631901" y="2682567"/>
            <a:chExt cx="5868579" cy="933117"/>
          </a:xfrm>
        </p:grpSpPr>
        <p:cxnSp>
          <p:nvCxnSpPr>
            <p:cNvPr id="389" name="Shape 389"/>
            <p:cNvCxnSpPr/>
            <p:nvPr/>
          </p:nvCxnSpPr>
          <p:spPr>
            <a:xfrm>
              <a:off x="2631901" y="2682567"/>
              <a:ext cx="3018730" cy="334792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90" name="Shape 390"/>
            <p:cNvSpPr/>
            <p:nvPr/>
          </p:nvSpPr>
          <p:spPr>
            <a:xfrm>
              <a:off x="5726825" y="2779225"/>
              <a:ext cx="2773655" cy="836459"/>
            </a:xfrm>
            <a:prstGeom prst="cloud">
              <a:avLst/>
            </a:prstGeom>
            <a:solidFill>
              <a:srgbClr val="B6D7A8"/>
            </a:solidFill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s-419" sz="3000" i="1">
                  <a:latin typeface="Indie Flower"/>
                  <a:ea typeface="Indie Flower"/>
                  <a:cs typeface="Indie Flower"/>
                  <a:sym typeface="Indie Flower"/>
                </a:rPr>
                <a:t>Lógico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/>
        </p:nvSpPr>
        <p:spPr>
          <a:xfrm>
            <a:off x="0" y="-51300"/>
            <a:ext cx="9144000" cy="739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861300" y="758325"/>
            <a:ext cx="7181700" cy="42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Tipos de Datos en R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861450" y="1180425"/>
            <a:ext cx="7181700" cy="3963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 b="1">
                <a:latin typeface="Droid Serif"/>
                <a:ea typeface="Droid Serif"/>
                <a:cs typeface="Droid Serif"/>
                <a:sym typeface="Droid Serif"/>
              </a:rPr>
              <a:t>En R existen 4 tipos de datos: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b="1">
              <a:latin typeface="Droid Serif"/>
              <a:ea typeface="Droid Serif"/>
              <a:cs typeface="Droid Serif"/>
              <a:sym typeface="Droid Serif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SzPct val="100000"/>
              <a:buFont typeface="Droid Serif"/>
              <a:buChar char="●"/>
            </a:pPr>
            <a:r>
              <a:rPr lang="es-419" sz="1200" b="1">
                <a:latin typeface="Droid Serif"/>
                <a:ea typeface="Droid Serif"/>
                <a:cs typeface="Droid Serif"/>
                <a:sym typeface="Droid Serif"/>
              </a:rPr>
              <a:t>Datos Numéricos: Son los números enteros, decimales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toneladas &lt;- 1</a:t>
            </a:r>
          </a:p>
          <a:p>
            <a:pPr marL="45720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highlight>
                  <a:srgbClr val="B7B7B7"/>
                </a:highlight>
                <a:latin typeface="Cantarell"/>
                <a:ea typeface="Cantarell"/>
                <a:cs typeface="Cantarell"/>
                <a:sym typeface="Cantarell"/>
              </a:rPr>
              <a:t>hectáreas &lt;- 3.25</a:t>
            </a:r>
            <a:r>
              <a:rPr lang="es-419" sz="1200">
                <a:highlight>
                  <a:srgbClr val="EFEFEF"/>
                </a:highlight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pPr marL="457200" lvl="0" indent="0" rtl="0">
              <a:lnSpc>
                <a:spcPct val="105000"/>
              </a:lnSpc>
              <a:spcBef>
                <a:spcPts val="0"/>
              </a:spcBef>
              <a:buNone/>
            </a:pPr>
            <a:endParaRPr sz="1200">
              <a:highlight>
                <a:srgbClr val="FFE599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SzPct val="100000"/>
              <a:buFont typeface="Cantarell"/>
              <a:buChar char="●"/>
            </a:pPr>
            <a:r>
              <a:rPr lang="es-419" sz="1200" b="1">
                <a:latin typeface="Droid Serif"/>
                <a:ea typeface="Droid Serif"/>
                <a:cs typeface="Droid Serif"/>
                <a:sym typeface="Droid Serif"/>
              </a:rPr>
              <a:t>Datos de Caracteres: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frase &lt;- "Soy agronomo de corazon"</a:t>
            </a:r>
          </a:p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SzPct val="100000"/>
              <a:buFont typeface="Droid Serif"/>
              <a:buChar char="●"/>
            </a:pPr>
            <a:r>
              <a:rPr lang="es-419" sz="1200" b="1">
                <a:latin typeface="Droid Serif"/>
                <a:ea typeface="Droid Serif"/>
                <a:cs typeface="Droid Serif"/>
                <a:sym typeface="Droid Serif"/>
              </a:rPr>
              <a:t>Datos de Factor/Factores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 b="1"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lang="es-419" sz="1200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csales &lt;- c("bajo","medio","sales")</a:t>
            </a:r>
            <a:r>
              <a:rPr lang="es-419" sz="1200">
                <a:solidFill>
                  <a:schemeClr val="dk1"/>
                </a:solidFill>
                <a:highlight>
                  <a:srgbClr val="FFFF00"/>
                </a:highlight>
                <a:latin typeface="Cantarell"/>
                <a:ea typeface="Cantarell"/>
                <a:cs typeface="Cantarell"/>
                <a:sym typeface="Cantarell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>
                <a:highlight>
                  <a:srgbClr val="C9DAF8"/>
                </a:highlight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lang="es-419" sz="1200">
                <a:solidFill>
                  <a:schemeClr val="dk1"/>
                </a:solidFill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csales &lt;- factor(csales)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SzPct val="100000"/>
              <a:buFont typeface="Cantarell"/>
              <a:buChar char="●"/>
            </a:pPr>
            <a:r>
              <a:rPr lang="es-419" sz="1200" b="1">
                <a:latin typeface="Droid Serif"/>
                <a:ea typeface="Droid Serif"/>
                <a:cs typeface="Droid Serif"/>
                <a:sym typeface="Droid Serif"/>
              </a:rPr>
              <a:t>Datos Logicos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sz="1200" b="1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rPr>
              <a:t>        </a:t>
            </a:r>
            <a:r>
              <a:rPr lang="es-419"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vlogico &lt;- TRUE; lg2&lt;-FALSE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>
              <a:highlight>
                <a:srgbClr val="FFFF00"/>
              </a:highlight>
              <a:latin typeface="Cantarell"/>
              <a:ea typeface="Cantarell"/>
              <a:cs typeface="Cantarell"/>
              <a:sym typeface="Cantarell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buSzPct val="100000"/>
              <a:buFont typeface="Cantarell"/>
              <a:buChar char="●"/>
            </a:pPr>
            <a:r>
              <a:rPr lang="es-419" sz="1200" b="1">
                <a:latin typeface="Droid Serif"/>
                <a:ea typeface="Droid Serif"/>
                <a:cs typeface="Droid Serif"/>
                <a:sym typeface="Droid Serif"/>
              </a:rPr>
              <a:t>Datos Faltantes (Missing Values)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b="1">
                <a:latin typeface="Cantarell"/>
                <a:ea typeface="Cantarell"/>
                <a:cs typeface="Cantarell"/>
                <a:sym typeface="Cantarell"/>
              </a:rPr>
              <a:t>          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d_faltante &lt;- NA                             #(NA significa </a:t>
            </a:r>
            <a:r>
              <a:rPr lang="es-419" sz="1200" i="1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Non-Assignment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 o </a:t>
            </a:r>
            <a:r>
              <a:rPr lang="es-419" sz="1200" i="1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No-Asignado</a:t>
            </a:r>
            <a:r>
              <a:rPr lang="es-419" sz="1200">
                <a:highlight>
                  <a:srgbClr val="CCCCCC"/>
                </a:highlight>
                <a:latin typeface="Cantarell"/>
                <a:ea typeface="Cantarell"/>
                <a:cs typeface="Cantarell"/>
                <a:sym typeface="Cantarell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latin typeface="Cantarell"/>
                <a:ea typeface="Cantarell"/>
                <a:cs typeface="Cantarell"/>
                <a:sym typeface="Cantarell"/>
              </a:rPr>
              <a:t>       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98" name="Shape 398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1625"/>
            <a:ext cx="810426" cy="7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/>
        </p:nvSpPr>
        <p:spPr>
          <a:xfrm>
            <a:off x="8114800" y="1315150"/>
            <a:ext cx="922800" cy="123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1200" b="1"/>
              <a:t>Reto 3:</a:t>
            </a:r>
            <a:r>
              <a:rPr lang="es-419" sz="1200"/>
              <a:t> Escribir los comandos usados en el </a:t>
            </a:r>
            <a:r>
              <a:rPr lang="es-419" sz="1200" b="1" i="1"/>
              <a:t>Editor</a:t>
            </a:r>
            <a:r>
              <a:rPr lang="es-419" sz="12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169275" y="2080925"/>
            <a:ext cx="1953900" cy="2162100"/>
          </a:xfrm>
          <a:prstGeom prst="rect">
            <a:avLst/>
          </a:prstGeom>
          <a:solidFill>
            <a:srgbClr val="D89F39"/>
          </a:solidFill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s-419">
                <a:latin typeface="Indie Flower"/>
                <a:ea typeface="Indie Flower"/>
                <a:cs typeface="Indie Flower"/>
                <a:sym typeface="Indie Flower"/>
              </a:rPr>
              <a:t>    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s-419" sz="96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R</a:t>
            </a:r>
          </a:p>
          <a:p>
            <a:pPr marL="0" lvl="0" indent="-69850" algn="ctr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s-419" sz="2400">
                <a:solidFill>
                  <a:srgbClr val="FFFFFF"/>
                </a:solidFill>
                <a:latin typeface="Indie Flower"/>
                <a:ea typeface="Indie Flower"/>
                <a:cs typeface="Indie Flower"/>
                <a:sym typeface="Indie Flower"/>
              </a:rPr>
              <a:t>Estructura de datos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>
              <a:latin typeface="Indie Flower"/>
              <a:ea typeface="Indie Flower"/>
              <a:cs typeface="Indie Flower"/>
              <a:sym typeface="Indie Flower"/>
            </a:endParaRPr>
          </a:p>
        </p:txBody>
      </p:sp>
      <p:grpSp>
        <p:nvGrpSpPr>
          <p:cNvPr id="405" name="Shape 405"/>
          <p:cNvGrpSpPr/>
          <p:nvPr/>
        </p:nvGrpSpPr>
        <p:grpSpPr>
          <a:xfrm>
            <a:off x="2123175" y="2508450"/>
            <a:ext cx="4348386" cy="1025676"/>
            <a:chOff x="2123175" y="2508450"/>
            <a:chExt cx="4348386" cy="1025676"/>
          </a:xfrm>
        </p:grpSpPr>
        <p:sp>
          <p:nvSpPr>
            <p:cNvPr id="406" name="Shape 406"/>
            <p:cNvSpPr/>
            <p:nvPr/>
          </p:nvSpPr>
          <p:spPr>
            <a:xfrm>
              <a:off x="4428850" y="2508450"/>
              <a:ext cx="2042711" cy="1025676"/>
            </a:xfrm>
            <a:prstGeom prst="cloud">
              <a:avLst/>
            </a:prstGeom>
            <a:solidFill>
              <a:srgbClr val="EFEFEF"/>
            </a:solidFill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s-419" sz="3000" b="1" i="1">
                  <a:latin typeface="Indie Flower"/>
                  <a:ea typeface="Indie Flower"/>
                  <a:cs typeface="Indie Flower"/>
                  <a:sym typeface="Indie Flower"/>
                </a:rPr>
                <a:t>Listas</a:t>
              </a:r>
            </a:p>
          </p:txBody>
        </p:sp>
        <p:cxnSp>
          <p:nvCxnSpPr>
            <p:cNvPr id="407" name="Shape 407"/>
            <p:cNvCxnSpPr/>
            <p:nvPr/>
          </p:nvCxnSpPr>
          <p:spPr>
            <a:xfrm>
              <a:off x="2123175" y="3021275"/>
              <a:ext cx="2299500" cy="21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408" name="Shape 408"/>
          <p:cNvSpPr txBox="1"/>
          <p:nvPr/>
        </p:nvSpPr>
        <p:spPr>
          <a:xfrm>
            <a:off x="99300" y="148725"/>
            <a:ext cx="4031400" cy="471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Estructura de Datos en R</a:t>
            </a:r>
          </a:p>
        </p:txBody>
      </p:sp>
      <p:grpSp>
        <p:nvGrpSpPr>
          <p:cNvPr id="409" name="Shape 409"/>
          <p:cNvGrpSpPr/>
          <p:nvPr/>
        </p:nvGrpSpPr>
        <p:grpSpPr>
          <a:xfrm>
            <a:off x="2134100" y="90487"/>
            <a:ext cx="6809875" cy="2930787"/>
            <a:chOff x="2134100" y="90487"/>
            <a:chExt cx="6809875" cy="2930787"/>
          </a:xfrm>
        </p:grpSpPr>
        <p:sp>
          <p:nvSpPr>
            <p:cNvPr id="410" name="Shape 410"/>
            <p:cNvSpPr/>
            <p:nvPr/>
          </p:nvSpPr>
          <p:spPr>
            <a:xfrm>
              <a:off x="4439775" y="248925"/>
              <a:ext cx="2489183" cy="1025676"/>
            </a:xfrm>
            <a:prstGeom prst="cloud">
              <a:avLst/>
            </a:prstGeom>
            <a:solidFill>
              <a:srgbClr val="FFE599"/>
            </a:solidFill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s-419" sz="3000" b="1" i="1">
                  <a:latin typeface="Indie Flower"/>
                  <a:ea typeface="Indie Flower"/>
                  <a:cs typeface="Indie Flower"/>
                  <a:sym typeface="Indie Flower"/>
                </a:rPr>
                <a:t>Vectores</a:t>
              </a:r>
            </a:p>
          </p:txBody>
        </p:sp>
        <p:cxnSp>
          <p:nvCxnSpPr>
            <p:cNvPr id="411" name="Shape 411"/>
            <p:cNvCxnSpPr/>
            <p:nvPr/>
          </p:nvCxnSpPr>
          <p:spPr>
            <a:xfrm rot="10800000" flipH="1">
              <a:off x="2134100" y="1059575"/>
              <a:ext cx="2313600" cy="19617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2" name="Shape 412"/>
            <p:cNvCxnSpPr>
              <a:stCxn id="410" idx="0"/>
            </p:cNvCxnSpPr>
            <p:nvPr/>
          </p:nvCxnSpPr>
          <p:spPr>
            <a:xfrm rot="10800000" flipH="1">
              <a:off x="6926884" y="742863"/>
              <a:ext cx="1143000" cy="18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pic>
          <p:nvPicPr>
            <p:cNvPr id="413" name="Shape 4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24825" y="90487"/>
              <a:ext cx="819150" cy="1304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Shape 414"/>
          <p:cNvGrpSpPr/>
          <p:nvPr/>
        </p:nvGrpSpPr>
        <p:grpSpPr>
          <a:xfrm>
            <a:off x="2123175" y="1537000"/>
            <a:ext cx="6868425" cy="1484275"/>
            <a:chOff x="2123175" y="1537000"/>
            <a:chExt cx="6868425" cy="1484275"/>
          </a:xfrm>
        </p:grpSpPr>
        <p:sp>
          <p:nvSpPr>
            <p:cNvPr id="415" name="Shape 415"/>
            <p:cNvSpPr/>
            <p:nvPr/>
          </p:nvSpPr>
          <p:spPr>
            <a:xfrm>
              <a:off x="4351675" y="1536999"/>
              <a:ext cx="2299536" cy="921348"/>
            </a:xfrm>
            <a:prstGeom prst="cloud">
              <a:avLst/>
            </a:prstGeom>
            <a:solidFill>
              <a:srgbClr val="C27BA0"/>
            </a:solidFill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s-419" sz="3000">
                  <a:latin typeface="Indie Flower"/>
                  <a:ea typeface="Indie Flower"/>
                  <a:cs typeface="Indie Flower"/>
                  <a:sym typeface="Indie Flower"/>
                </a:rPr>
                <a:t>Matrices</a:t>
              </a:r>
            </a:p>
          </p:txBody>
        </p:sp>
        <p:cxnSp>
          <p:nvCxnSpPr>
            <p:cNvPr id="416" name="Shape 416"/>
            <p:cNvCxnSpPr/>
            <p:nvPr/>
          </p:nvCxnSpPr>
          <p:spPr>
            <a:xfrm rot="10800000" flipH="1">
              <a:off x="2123175" y="2061275"/>
              <a:ext cx="2237100" cy="9600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7" name="Shape 417"/>
            <p:cNvCxnSpPr>
              <a:stCxn id="415" idx="0"/>
            </p:cNvCxnSpPr>
            <p:nvPr/>
          </p:nvCxnSpPr>
          <p:spPr>
            <a:xfrm rot="10800000" flipH="1">
              <a:off x="6649294" y="1992274"/>
              <a:ext cx="1082700" cy="5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pic>
          <p:nvPicPr>
            <p:cNvPr id="418" name="Shape 4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72400" y="1547812"/>
              <a:ext cx="1219200" cy="1285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Shape 419"/>
          <p:cNvGrpSpPr/>
          <p:nvPr/>
        </p:nvGrpSpPr>
        <p:grpSpPr>
          <a:xfrm>
            <a:off x="2123175" y="3021275"/>
            <a:ext cx="6967175" cy="1950774"/>
            <a:chOff x="2123175" y="3021275"/>
            <a:chExt cx="6967175" cy="1950774"/>
          </a:xfrm>
        </p:grpSpPr>
        <p:cxnSp>
          <p:nvCxnSpPr>
            <p:cNvPr id="420" name="Shape 420"/>
            <p:cNvCxnSpPr/>
            <p:nvPr/>
          </p:nvCxnSpPr>
          <p:spPr>
            <a:xfrm rot="10800000" flipH="1">
              <a:off x="5710359" y="4299313"/>
              <a:ext cx="1145700" cy="10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lg" len="lg"/>
              <a:tailEnd type="triangle" w="lg" len="lg"/>
            </a:ln>
          </p:spPr>
        </p:cxnSp>
        <p:cxnSp>
          <p:nvCxnSpPr>
            <p:cNvPr id="421" name="Shape 421"/>
            <p:cNvCxnSpPr/>
            <p:nvPr/>
          </p:nvCxnSpPr>
          <p:spPr>
            <a:xfrm>
              <a:off x="2123175" y="3021275"/>
              <a:ext cx="2120400" cy="112440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2" name="Shape 422"/>
            <p:cNvSpPr/>
            <p:nvPr/>
          </p:nvSpPr>
          <p:spPr>
            <a:xfrm>
              <a:off x="4287900" y="3796675"/>
              <a:ext cx="2120364" cy="1025676"/>
            </a:xfrm>
            <a:prstGeom prst="cloud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91425" tIns="91425" rIns="91425" bIns="91425" anchor="b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endParaRPr sz="3000" i="1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3000" i="1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2400" b="1" i="1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endParaRPr sz="2400" b="1" i="1">
                <a:latin typeface="Indie Flower"/>
                <a:ea typeface="Indie Flower"/>
                <a:cs typeface="Indie Flower"/>
                <a:sym typeface="Indie Flower"/>
              </a:endParaRPr>
            </a:p>
            <a:p>
              <a:pPr lvl="0" algn="ctr" rtl="0">
                <a:spcBef>
                  <a:spcPts val="0"/>
                </a:spcBef>
                <a:buNone/>
              </a:pPr>
              <a:r>
                <a:rPr lang="es-419" sz="2400" b="1" i="1">
                  <a:latin typeface="Indie Flower"/>
                  <a:ea typeface="Indie Flower"/>
                  <a:cs typeface="Indie Flower"/>
                  <a:sym typeface="Indie Flower"/>
                </a:rPr>
                <a:t>Data Frames</a:t>
              </a:r>
            </a:p>
          </p:txBody>
        </p:sp>
        <p:grpSp>
          <p:nvGrpSpPr>
            <p:cNvPr id="423" name="Shape 423"/>
            <p:cNvGrpSpPr/>
            <p:nvPr/>
          </p:nvGrpSpPr>
          <p:grpSpPr>
            <a:xfrm>
              <a:off x="6856050" y="3252675"/>
              <a:ext cx="2234300" cy="1719374"/>
              <a:chOff x="6856050" y="3252675"/>
              <a:chExt cx="2234300" cy="1719374"/>
            </a:xfrm>
          </p:grpSpPr>
          <p:pic>
            <p:nvPicPr>
              <p:cNvPr id="424" name="Shape 42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56050" y="3678271"/>
                <a:ext cx="2234300" cy="1293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5" name="Shape 425"/>
              <p:cNvSpPr/>
              <p:nvPr/>
            </p:nvSpPr>
            <p:spPr>
              <a:xfrm rot="5404265">
                <a:off x="7774124" y="2827650"/>
                <a:ext cx="241800" cy="14970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7422175" y="3252675"/>
                <a:ext cx="1082700" cy="202500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s-419"/>
                  <a:t>data.frame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 txBox="1"/>
          <p:nvPr/>
        </p:nvSpPr>
        <p:spPr>
          <a:xfrm>
            <a:off x="861450" y="1326250"/>
            <a:ext cx="7181700" cy="3592200"/>
          </a:xfrm>
          <a:prstGeom prst="rect">
            <a:avLst/>
          </a:prstGeom>
          <a:solidFill>
            <a:srgbClr val="A2C4C9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Droid Serif"/>
              <a:ea typeface="Droid Serif"/>
              <a:cs typeface="Droid Serif"/>
              <a:sym typeface="Droid Serif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33" name="Shape 433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Shape 434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Estructura de Datos en R</a:t>
            </a:r>
          </a:p>
        </p:txBody>
      </p:sp>
      <p:sp>
        <p:nvSpPr>
          <p:cNvPr id="435" name="Shape 435"/>
          <p:cNvSpPr/>
          <p:nvPr/>
        </p:nvSpPr>
        <p:spPr>
          <a:xfrm>
            <a:off x="1444125" y="1485500"/>
            <a:ext cx="5965200" cy="1784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sz="1200" b="1" dirty="0">
              <a:latin typeface="Gloria Hallelujah"/>
              <a:ea typeface="Gloria Hallelujah"/>
              <a:cs typeface="Gloria Hallelujah"/>
              <a:sym typeface="Gloria Hallelujah"/>
            </a:endParaRPr>
          </a:p>
          <a:p>
            <a:pPr lvl="0">
              <a:spcBef>
                <a:spcPts val="0"/>
              </a:spcBef>
              <a:buNone/>
            </a:pPr>
            <a:r>
              <a:rPr lang="es-419" b="1" dirty="0">
                <a:latin typeface="Gloria Hallelujah"/>
                <a:ea typeface="Gloria Hallelujah"/>
                <a:cs typeface="Gloria Hallelujah"/>
                <a:sym typeface="Gloria Hallelujah"/>
              </a:rPr>
              <a:t>Vectores</a:t>
            </a:r>
            <a:r>
              <a:rPr lang="es-419" sz="1200" dirty="0"/>
              <a:t> :  Usamos </a:t>
            </a:r>
            <a:r>
              <a:rPr lang="es-419" sz="1200" b="1" i="1" dirty="0">
                <a:latin typeface="Ubuntu"/>
                <a:ea typeface="Ubuntu"/>
                <a:cs typeface="Ubuntu"/>
                <a:sym typeface="Ubuntu"/>
              </a:rPr>
              <a:t>c( )</a:t>
            </a:r>
            <a:r>
              <a:rPr lang="es-419" sz="1200" dirty="0"/>
              <a:t> para construir un vector, separando por comas </a:t>
            </a:r>
            <a:r>
              <a:rPr lang="es-419" sz="1200" dirty="0">
                <a:solidFill>
                  <a:schemeClr val="dk1"/>
                </a:solidFill>
              </a:rPr>
              <a:t>(</a:t>
            </a:r>
            <a:r>
              <a:rPr lang="es-419" sz="1200" b="1" i="1" dirty="0">
                <a:solidFill>
                  <a:schemeClr val="dk1"/>
                </a:solidFill>
              </a:rPr>
              <a:t>,</a:t>
            </a:r>
            <a:r>
              <a:rPr lang="es-419" sz="1200" dirty="0">
                <a:solidFill>
                  <a:schemeClr val="dk1"/>
                </a:solidFill>
              </a:rPr>
              <a:t>) </a:t>
            </a:r>
            <a:r>
              <a:rPr lang="es-419" sz="1200" dirty="0"/>
              <a:t>los elementos. 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200" b="1" dirty="0"/>
              <a:t>USO          :  c</a:t>
            </a:r>
            <a:r>
              <a:rPr lang="es-419" sz="1200" dirty="0"/>
              <a:t>(elemento1, elemento2, elemento3, …., </a:t>
            </a:r>
            <a:r>
              <a:rPr lang="es-419" sz="1200" dirty="0" err="1"/>
              <a:t>elementoN</a:t>
            </a:r>
            <a:r>
              <a:rPr lang="es-419" sz="1200" dirty="0"/>
              <a:t>)</a:t>
            </a:r>
          </a:p>
          <a:p>
            <a:pPr lv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s-419" sz="1200" b="1" dirty="0"/>
              <a:t>EJEMPLO:</a:t>
            </a:r>
            <a:r>
              <a:rPr lang="es-419" sz="1200" dirty="0"/>
              <a:t> </a:t>
            </a: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     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                        anual &lt;- c(2012,2013,2014,2015)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                        </a:t>
            </a:r>
            <a:r>
              <a:rPr lang="es-419" sz="1200" dirty="0" err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pais</a:t>
            </a:r>
            <a:r>
              <a:rPr lang="es-419" sz="12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&lt;- c("</a:t>
            </a:r>
            <a:r>
              <a:rPr lang="es-419" sz="1200" dirty="0" err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peru</a:t>
            </a:r>
            <a:r>
              <a:rPr lang="es-419" sz="12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","</a:t>
            </a:r>
            <a:r>
              <a:rPr lang="es-419" sz="1200" dirty="0" err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peru</a:t>
            </a:r>
            <a:r>
              <a:rPr lang="es-419" sz="12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","</a:t>
            </a:r>
            <a:r>
              <a:rPr lang="es-419" sz="1200" dirty="0" err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peru</a:t>
            </a:r>
            <a:r>
              <a:rPr lang="es-419" sz="12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","</a:t>
            </a:r>
            <a:r>
              <a:rPr lang="es-419" sz="1200" dirty="0" err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peru</a:t>
            </a:r>
            <a:r>
              <a:rPr lang="es-419" sz="12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")</a:t>
            </a: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                        rendimiento &lt;- c(8.2,10.2,11.05,12.23 )</a:t>
            </a:r>
          </a:p>
          <a:p>
            <a:pPr marL="457200" lvl="0" indent="-6985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s-419" sz="12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          cultivo &lt;- c("</a:t>
            </a:r>
            <a:r>
              <a:rPr lang="es-419" sz="1200" dirty="0" err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papa","papa","papa","papa</a:t>
            </a:r>
            <a:r>
              <a:rPr lang="es-419" sz="1200" dirty="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")</a:t>
            </a:r>
          </a:p>
          <a:p>
            <a:pPr lvl="0">
              <a:spcBef>
                <a:spcPts val="0"/>
              </a:spcBef>
              <a:buNone/>
            </a:pP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                                                  </a:t>
            </a:r>
          </a:p>
          <a:p>
            <a:pPr lvl="0">
              <a:spcBef>
                <a:spcPts val="0"/>
              </a:spcBef>
              <a:buNone/>
            </a:pP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</p:txBody>
      </p:sp>
      <p:sp>
        <p:nvSpPr>
          <p:cNvPr id="436" name="Shape 436"/>
          <p:cNvSpPr/>
          <p:nvPr/>
        </p:nvSpPr>
        <p:spPr>
          <a:xfrm>
            <a:off x="1444125" y="3466700"/>
            <a:ext cx="5965200" cy="1269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s-419" b="1" dirty="0">
                <a:latin typeface="Gloria Hallelujah"/>
                <a:ea typeface="Gloria Hallelujah"/>
                <a:cs typeface="Gloria Hallelujah"/>
                <a:sym typeface="Gloria Hallelujah"/>
              </a:rPr>
              <a:t>Data </a:t>
            </a:r>
            <a:r>
              <a:rPr lang="es-419" b="1" dirty="0" err="1">
                <a:latin typeface="Gloria Hallelujah"/>
                <a:ea typeface="Gloria Hallelujah"/>
                <a:cs typeface="Gloria Hallelujah"/>
                <a:sym typeface="Gloria Hallelujah"/>
              </a:rPr>
              <a:t>Frame</a:t>
            </a:r>
            <a:r>
              <a:rPr lang="es-419" sz="1200" dirty="0"/>
              <a:t> :  Usamos </a:t>
            </a:r>
            <a:r>
              <a:rPr lang="es-419" sz="1200" b="1" i="1" dirty="0" err="1">
                <a:latin typeface="Ubuntu"/>
                <a:ea typeface="Ubuntu"/>
                <a:cs typeface="Ubuntu"/>
                <a:sym typeface="Ubuntu"/>
              </a:rPr>
              <a:t>data.frame</a:t>
            </a:r>
            <a:r>
              <a:rPr lang="es-419" sz="1200" b="1" i="1" dirty="0">
                <a:latin typeface="Ubuntu"/>
                <a:ea typeface="Ubuntu"/>
                <a:cs typeface="Ubuntu"/>
                <a:sym typeface="Ubuntu"/>
              </a:rPr>
              <a:t>()</a:t>
            </a:r>
            <a:r>
              <a:rPr lang="es-419" sz="1200" dirty="0"/>
              <a:t> para su construcción, separando por comas (</a:t>
            </a:r>
            <a:r>
              <a:rPr lang="es-419" sz="1200" b="1" i="1" dirty="0"/>
              <a:t>,</a:t>
            </a:r>
            <a:r>
              <a:rPr lang="es-419" sz="1200" dirty="0"/>
              <a:t>) los vectores.</a:t>
            </a:r>
          </a:p>
          <a:p>
            <a:pPr lv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s-419" sz="1200" b="1" dirty="0">
                <a:solidFill>
                  <a:schemeClr val="dk1"/>
                </a:solidFill>
              </a:rPr>
              <a:t>USO          :  </a:t>
            </a:r>
            <a:r>
              <a:rPr lang="es-419" sz="1200" b="1" dirty="0" err="1">
                <a:solidFill>
                  <a:schemeClr val="dk1"/>
                </a:solidFill>
              </a:rPr>
              <a:t>data.frame</a:t>
            </a:r>
            <a:r>
              <a:rPr lang="es-419" sz="1200" dirty="0">
                <a:solidFill>
                  <a:schemeClr val="dk1"/>
                </a:solidFill>
              </a:rPr>
              <a:t>(vector1, vector2, vector3, …, </a:t>
            </a:r>
            <a:r>
              <a:rPr lang="es-419" sz="1200" dirty="0" err="1">
                <a:solidFill>
                  <a:schemeClr val="dk1"/>
                </a:solidFill>
              </a:rPr>
              <a:t>vectorN</a:t>
            </a:r>
            <a:r>
              <a:rPr lang="es-419" sz="1200" dirty="0">
                <a:solidFill>
                  <a:schemeClr val="dk1"/>
                </a:solidFill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200" b="1" dirty="0"/>
              <a:t>EJEMPLO:</a:t>
            </a:r>
            <a:r>
              <a:rPr lang="es-419" sz="1200" dirty="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sz="1200" dirty="0"/>
              <a:t>    </a:t>
            </a: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                    </a:t>
            </a:r>
            <a:r>
              <a:rPr lang="es-419" sz="1200" dirty="0" err="1">
                <a:latin typeface="Ubuntu"/>
                <a:ea typeface="Ubuntu"/>
                <a:cs typeface="Ubuntu"/>
                <a:sym typeface="Ubuntu"/>
              </a:rPr>
              <a:t>tabla_papa</a:t>
            </a: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 &lt;- </a:t>
            </a:r>
            <a:r>
              <a:rPr lang="es-419" sz="1200" dirty="0" err="1">
                <a:latin typeface="Ubuntu"/>
                <a:ea typeface="Ubuntu"/>
                <a:cs typeface="Ubuntu"/>
                <a:sym typeface="Ubuntu"/>
              </a:rPr>
              <a:t>data.frame</a:t>
            </a: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s-419" sz="1200" dirty="0" err="1">
                <a:latin typeface="Ubuntu"/>
                <a:ea typeface="Ubuntu"/>
                <a:cs typeface="Ubuntu"/>
                <a:sym typeface="Ubuntu"/>
              </a:rPr>
              <a:t>pais,cultivo,anual,rendimiento</a:t>
            </a:r>
            <a:r>
              <a:rPr lang="es-419" sz="1200" dirty="0">
                <a:latin typeface="Ubuntu"/>
                <a:ea typeface="Ubuntu"/>
                <a:cs typeface="Ubuntu"/>
                <a:sym typeface="Ubuntu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           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657100" y="1343550"/>
            <a:ext cx="7323300" cy="2926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-419" sz="2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Acerca del Proyecto</a:t>
            </a:r>
          </a:p>
          <a:p>
            <a:pPr lvl="0">
              <a:spcBef>
                <a:spcPts val="0"/>
              </a:spcBef>
              <a:buNone/>
            </a:pPr>
            <a:endParaRPr sz="2600">
              <a:solidFill>
                <a:srgbClr val="E69138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s-419" sz="2000">
                <a:solidFill>
                  <a:srgbClr val="666666"/>
                </a:solidFill>
              </a:rPr>
              <a:t>En este proyecto se harán uso de herramientas basados en código libre y </a:t>
            </a:r>
            <a:r>
              <a:rPr lang="es-419" sz="2000" i="1">
                <a:solidFill>
                  <a:srgbClr val="666666"/>
                </a:solidFill>
              </a:rPr>
              <a:t>lenguaje </a:t>
            </a:r>
            <a:r>
              <a:rPr lang="es-419" sz="2000" b="1" i="1">
                <a:solidFill>
                  <a:srgbClr val="3D85C6"/>
                </a:solidFill>
              </a:rPr>
              <a:t>R</a:t>
            </a:r>
            <a:r>
              <a:rPr lang="es-419" sz="2000">
                <a:solidFill>
                  <a:srgbClr val="666666"/>
                </a:solidFill>
              </a:rPr>
              <a:t>, con el cual desarrollaremos el primer conjunto de datos abiertos u </a:t>
            </a:r>
            <a:r>
              <a:rPr lang="es-419" sz="2000" b="1" i="1">
                <a:solidFill>
                  <a:srgbClr val="3D85C6"/>
                </a:solidFill>
              </a:rPr>
              <a:t>Open Access</a:t>
            </a:r>
            <a:r>
              <a:rPr lang="es-419" sz="2000">
                <a:solidFill>
                  <a:srgbClr val="666666"/>
                </a:solidFill>
              </a:rPr>
              <a:t> de diversos cultivos peruanos. Este conjunto de datos busca facilitar el libre acceso a la información de producción agrícola en el Perú a investigadores, catedráticos y estudiantes.</a:t>
            </a:r>
            <a:r>
              <a:rPr lang="es-419" sz="2000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endParaRPr sz="2600">
              <a:solidFill>
                <a:srgbClr val="E69138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s-419" sz="1500">
                <a:solidFill>
                  <a:srgbClr val="7F8C8D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E691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600">
              <a:solidFill>
                <a:srgbClr val="666666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6913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rgbClr val="E69138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1" name="Shape 121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 txBox="1"/>
          <p:nvPr/>
        </p:nvSpPr>
        <p:spPr>
          <a:xfrm>
            <a:off x="861450" y="1326250"/>
            <a:ext cx="7181700" cy="3592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0" algn="just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rPr>
              <a:t>Es la estructura de datos más usada en R. Permite juntar datos de la misma dimensión y de diversos tipos (numérico,caracter, factor, etc) en forma de Tabla.</a:t>
            </a:r>
          </a:p>
          <a:p>
            <a:pPr lvl="0" algn="just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  <a:p>
            <a:pPr lvl="0" algn="just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Droid Serif"/>
              <a:ea typeface="Droid Serif"/>
              <a:cs typeface="Droid Serif"/>
              <a:sym typeface="Droid Serif"/>
            </a:endParaRPr>
          </a:p>
        </p:txBody>
      </p:sp>
      <p:pic>
        <p:nvPicPr>
          <p:cNvPr id="443" name="Shape 443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Shape 444"/>
          <p:cNvCxnSpPr/>
          <p:nvPr/>
        </p:nvCxnSpPr>
        <p:spPr>
          <a:xfrm>
            <a:off x="2644900" y="4198325"/>
            <a:ext cx="0" cy="3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45" name="Shape 445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Los Data Frames (data.frame)</a:t>
            </a:r>
          </a:p>
        </p:txBody>
      </p:sp>
      <p:cxnSp>
        <p:nvCxnSpPr>
          <p:cNvPr id="446" name="Shape 446"/>
          <p:cNvCxnSpPr/>
          <p:nvPr/>
        </p:nvCxnSpPr>
        <p:spPr>
          <a:xfrm>
            <a:off x="4626100" y="4198325"/>
            <a:ext cx="0" cy="32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47" name="Shape 447"/>
          <p:cNvGrpSpPr/>
          <p:nvPr/>
        </p:nvGrpSpPr>
        <p:grpSpPr>
          <a:xfrm>
            <a:off x="1910750" y="2141083"/>
            <a:ext cx="4629571" cy="2729766"/>
            <a:chOff x="1910750" y="2141083"/>
            <a:chExt cx="4629571" cy="2729766"/>
          </a:xfrm>
        </p:grpSpPr>
        <p:grpSp>
          <p:nvGrpSpPr>
            <p:cNvPr id="448" name="Shape 448"/>
            <p:cNvGrpSpPr/>
            <p:nvPr/>
          </p:nvGrpSpPr>
          <p:grpSpPr>
            <a:xfrm>
              <a:off x="2158858" y="2141083"/>
              <a:ext cx="4381462" cy="2057238"/>
              <a:chOff x="2311258" y="2217283"/>
              <a:chExt cx="4381462" cy="2057238"/>
            </a:xfrm>
          </p:grpSpPr>
          <p:grpSp>
            <p:nvGrpSpPr>
              <p:cNvPr id="449" name="Shape 449"/>
              <p:cNvGrpSpPr/>
              <p:nvPr/>
            </p:nvGrpSpPr>
            <p:grpSpPr>
              <a:xfrm>
                <a:off x="2311258" y="2217283"/>
                <a:ext cx="4381462" cy="2057238"/>
                <a:chOff x="6856050" y="3252669"/>
                <a:chExt cx="2234300" cy="1719379"/>
              </a:xfrm>
            </p:grpSpPr>
            <p:pic>
              <p:nvPicPr>
                <p:cNvPr id="450" name="Shape 45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6856050" y="3678271"/>
                  <a:ext cx="2234300" cy="12937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1" name="Shape 451"/>
                <p:cNvSpPr/>
                <p:nvPr/>
              </p:nvSpPr>
              <p:spPr>
                <a:xfrm>
                  <a:off x="7422169" y="3252669"/>
                  <a:ext cx="1082700" cy="2322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CCCC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 algn="ctr" rtl="0">
                    <a:spcBef>
                      <a:spcPts val="0"/>
                    </a:spcBef>
                    <a:buNone/>
                  </a:pPr>
                  <a:r>
                    <a:rPr lang="es-419">
                      <a:latin typeface="Chelsea Market"/>
                      <a:ea typeface="Chelsea Market"/>
                      <a:cs typeface="Chelsea Market"/>
                      <a:sym typeface="Chelsea Market"/>
                    </a:rPr>
                    <a:t>data.frame</a:t>
                  </a:r>
                </a:p>
              </p:txBody>
            </p:sp>
          </p:grpSp>
          <p:sp>
            <p:nvSpPr>
              <p:cNvPr id="452" name="Shape 452"/>
              <p:cNvSpPr/>
              <p:nvPr/>
            </p:nvSpPr>
            <p:spPr>
              <a:xfrm rot="5404709">
                <a:off x="4236199" y="1022599"/>
                <a:ext cx="219000" cy="31485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453" name="Shape 453"/>
            <p:cNvSpPr/>
            <p:nvPr/>
          </p:nvSpPr>
          <p:spPr>
            <a:xfrm>
              <a:off x="1910750" y="4542050"/>
              <a:ext cx="1497000" cy="328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s-419">
                  <a:latin typeface="Coming Soon"/>
                  <a:ea typeface="Coming Soon"/>
                  <a:cs typeface="Coming Soon"/>
                  <a:sym typeface="Coming Soon"/>
                </a:rPr>
                <a:t>vector::caracter</a:t>
              </a:r>
            </a:p>
          </p:txBody>
        </p:sp>
        <p:sp>
          <p:nvSpPr>
            <p:cNvPr id="454" name="Shape 454"/>
            <p:cNvSpPr/>
            <p:nvPr/>
          </p:nvSpPr>
          <p:spPr>
            <a:xfrm>
              <a:off x="3891950" y="4542050"/>
              <a:ext cx="1611600" cy="328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s-419">
                  <a:latin typeface="Coming Soon"/>
                  <a:ea typeface="Coming Soon"/>
                  <a:cs typeface="Coming Soon"/>
                  <a:sym typeface="Coming Soon"/>
                </a:rPr>
                <a:t>vector::numerico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0" name="Shape 460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i="1" dirty="0">
                <a:latin typeface="Roboto"/>
                <a:ea typeface="Roboto"/>
                <a:cs typeface="Roboto"/>
                <a:sym typeface="Roboto"/>
              </a:rPr>
              <a:t>#Para acceder a la estructura de un </a:t>
            </a:r>
            <a:r>
              <a:rPr lang="es-419" i="1" dirty="0" err="1">
                <a:latin typeface="Roboto"/>
                <a:ea typeface="Roboto"/>
                <a:cs typeface="Roboto"/>
                <a:sym typeface="Roboto"/>
              </a:rPr>
              <a:t>d.f</a:t>
            </a:r>
            <a:r>
              <a:rPr lang="es-419" i="1" dirty="0">
                <a:latin typeface="Roboto"/>
                <a:ea typeface="Roboto"/>
                <a:cs typeface="Roboto"/>
                <a:sym typeface="Roboto"/>
              </a:rPr>
              <a:t> usamos el comando </a:t>
            </a:r>
            <a:r>
              <a:rPr lang="es-419" b="1" i="1" dirty="0" err="1">
                <a:latin typeface="Droid Serif"/>
                <a:ea typeface="Droid Serif"/>
                <a:cs typeface="Droid Serif"/>
                <a:sym typeface="Droid Serif"/>
              </a:rPr>
              <a:t>str</a:t>
            </a:r>
            <a:r>
              <a:rPr lang="es-419" b="1" i="1" dirty="0">
                <a:latin typeface="Droid Serif"/>
                <a:ea typeface="Droid Serif"/>
                <a:cs typeface="Droid Serif"/>
                <a:sym typeface="Droid Serif"/>
              </a:rPr>
              <a:t>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&gt; </a:t>
            </a:r>
            <a:r>
              <a:rPr lang="es-419" dirty="0" err="1">
                <a:latin typeface="Ubuntu"/>
                <a:ea typeface="Ubuntu"/>
                <a:cs typeface="Ubuntu"/>
                <a:sym typeface="Ubuntu"/>
              </a:rPr>
              <a:t>str</a:t>
            </a: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(</a:t>
            </a:r>
            <a:r>
              <a:rPr lang="es-419" dirty="0" err="1">
                <a:latin typeface="Ubuntu"/>
                <a:ea typeface="Ubuntu"/>
                <a:cs typeface="Ubuntu"/>
                <a:sym typeface="Ubuntu"/>
              </a:rPr>
              <a:t>tabla_papa</a:t>
            </a: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 i="1" dirty="0">
                <a:latin typeface="Ubuntu"/>
                <a:ea typeface="Ubuntu"/>
                <a:cs typeface="Ubuntu"/>
                <a:sym typeface="Ubuntu"/>
              </a:rPr>
              <a:t>'</a:t>
            </a:r>
            <a:r>
              <a:rPr lang="es-419" i="1" dirty="0" err="1">
                <a:latin typeface="Ubuntu"/>
                <a:ea typeface="Ubuntu"/>
                <a:cs typeface="Ubuntu"/>
                <a:sym typeface="Ubuntu"/>
              </a:rPr>
              <a:t>data.frame</a:t>
            </a:r>
            <a:r>
              <a:rPr lang="es-419" i="1" dirty="0">
                <a:latin typeface="Ubuntu"/>
                <a:ea typeface="Ubuntu"/>
                <a:cs typeface="Ubuntu"/>
                <a:sym typeface="Ubuntu"/>
              </a:rPr>
              <a:t>':	4 </a:t>
            </a:r>
            <a:r>
              <a:rPr lang="es-419" i="1" dirty="0" err="1">
                <a:latin typeface="Ubuntu"/>
                <a:ea typeface="Ubuntu"/>
                <a:cs typeface="Ubuntu"/>
                <a:sym typeface="Ubuntu"/>
              </a:rPr>
              <a:t>obs</a:t>
            </a:r>
            <a:r>
              <a:rPr lang="es-419" i="1" dirty="0">
                <a:latin typeface="Ubuntu"/>
                <a:ea typeface="Ubuntu"/>
                <a:cs typeface="Ubuntu"/>
                <a:sym typeface="Ubuntu"/>
              </a:rPr>
              <a:t>. of  4 variables: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$ </a:t>
            </a:r>
            <a:r>
              <a:rPr lang="es-419" dirty="0" err="1">
                <a:latin typeface="Ubuntu"/>
                <a:ea typeface="Ubuntu"/>
                <a:cs typeface="Ubuntu"/>
                <a:sym typeface="Ubuntu"/>
              </a:rPr>
              <a:t>pais</a:t>
            </a: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      : Factor w/ 1 </a:t>
            </a:r>
            <a:r>
              <a:rPr lang="es-419" dirty="0" err="1">
                <a:latin typeface="Ubuntu"/>
                <a:ea typeface="Ubuntu"/>
                <a:cs typeface="Ubuntu"/>
                <a:sym typeface="Ubuntu"/>
              </a:rPr>
              <a:t>level</a:t>
            </a: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"</a:t>
            </a:r>
            <a:r>
              <a:rPr lang="es-419" dirty="0" err="1">
                <a:latin typeface="Ubuntu"/>
                <a:ea typeface="Ubuntu"/>
                <a:cs typeface="Ubuntu"/>
                <a:sym typeface="Ubuntu"/>
              </a:rPr>
              <a:t>peru</a:t>
            </a: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": 1 1 1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$ cultivo    : Factor w/ 1 </a:t>
            </a:r>
            <a:r>
              <a:rPr lang="es-419" dirty="0" err="1">
                <a:latin typeface="Ubuntu"/>
                <a:ea typeface="Ubuntu"/>
                <a:cs typeface="Ubuntu"/>
                <a:sym typeface="Ubuntu"/>
              </a:rPr>
              <a:t>level</a:t>
            </a: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"papa": 1 1 1 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$ anual      : </a:t>
            </a:r>
            <a:r>
              <a:rPr lang="es-419" dirty="0" err="1">
                <a:latin typeface="Ubuntu"/>
                <a:ea typeface="Ubuntu"/>
                <a:cs typeface="Ubuntu"/>
                <a:sym typeface="Ubuntu"/>
              </a:rPr>
              <a:t>num</a:t>
            </a: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 2012 2013 2014 2015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$ rendimiento: </a:t>
            </a:r>
            <a:r>
              <a:rPr lang="es-419" dirty="0" err="1">
                <a:latin typeface="Ubuntu"/>
                <a:ea typeface="Ubuntu"/>
                <a:cs typeface="Ubuntu"/>
                <a:sym typeface="Ubuntu"/>
              </a:rPr>
              <a:t>num</a:t>
            </a:r>
            <a:r>
              <a:rPr lang="es-419" dirty="0">
                <a:latin typeface="Ubuntu"/>
                <a:ea typeface="Ubuntu"/>
                <a:cs typeface="Ubuntu"/>
                <a:sym typeface="Ubuntu"/>
              </a:rPr>
              <a:t>  8.2 10.2 11.1 12.2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 dirty="0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i="1" dirty="0">
                <a:latin typeface="Roboto"/>
                <a:ea typeface="Roboto"/>
                <a:cs typeface="Roboto"/>
                <a:sym typeface="Roboto"/>
              </a:rPr>
              <a:t>#En el ejemplo, </a:t>
            </a:r>
            <a:r>
              <a:rPr lang="es-419" b="1" i="1" dirty="0" err="1">
                <a:latin typeface="Roboto"/>
                <a:ea typeface="Roboto"/>
                <a:cs typeface="Roboto"/>
                <a:sym typeface="Roboto"/>
              </a:rPr>
              <a:t>str</a:t>
            </a:r>
            <a:r>
              <a:rPr lang="es-419" b="1" i="1" dirty="0">
                <a:latin typeface="Roboto"/>
                <a:ea typeface="Roboto"/>
                <a:cs typeface="Roboto"/>
                <a:sym typeface="Roboto"/>
              </a:rPr>
              <a:t>()</a:t>
            </a:r>
            <a:r>
              <a:rPr lang="es-419" i="1" dirty="0">
                <a:latin typeface="Roboto"/>
                <a:ea typeface="Roboto"/>
                <a:cs typeface="Roboto"/>
                <a:sym typeface="Roboto"/>
              </a:rPr>
              <a:t> nos dice que 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s-419" b="1" dirty="0" err="1"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 es un </a:t>
            </a:r>
            <a:r>
              <a:rPr lang="es-419" b="1" dirty="0" err="1">
                <a:latin typeface="Roboto"/>
                <a:ea typeface="Roboto"/>
                <a:cs typeface="Roboto"/>
                <a:sym typeface="Roboto"/>
              </a:rPr>
              <a:t>data.frame</a:t>
            </a: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, y está compuesto de: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 4 observaciones (o 4 filas) y</a:t>
            </a: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Font typeface="Roboto"/>
              <a:buChar char="●"/>
            </a:pP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 4 variables (o 4 columnas)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</a:t>
            </a:r>
            <a:r>
              <a:rPr lang="es-419" dirty="0">
                <a:highlight>
                  <a:srgbClr val="EA9999"/>
                </a:highlight>
                <a:latin typeface="Roboto"/>
                <a:ea typeface="Roboto"/>
                <a:cs typeface="Roboto"/>
                <a:sym typeface="Roboto"/>
              </a:rPr>
              <a:t>Pregunta:</a:t>
            </a: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 Qué significa el signo dólar </a:t>
            </a:r>
            <a:r>
              <a:rPr lang="es-419" b="1" i="1" dirty="0"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lang="es-419" dirty="0">
                <a:latin typeface="Roboto"/>
                <a:ea typeface="Roboto"/>
                <a:cs typeface="Roboto"/>
                <a:sym typeface="Roboto"/>
              </a:rPr>
              <a:t>?</a:t>
            </a:r>
          </a:p>
        </p:txBody>
      </p:sp>
      <p:pic>
        <p:nvPicPr>
          <p:cNvPr id="461" name="Shape 461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Estructura de un Data Frame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69" name="Shape 469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Extrayendo Columnas</a:t>
            </a:r>
          </a:p>
        </p:txBody>
      </p:sp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08472">
            <a:off x="4762499" y="2219324"/>
            <a:ext cx="685799" cy="704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Shape 472"/>
          <p:cNvGrpSpPr/>
          <p:nvPr/>
        </p:nvGrpSpPr>
        <p:grpSpPr>
          <a:xfrm>
            <a:off x="1015746" y="1531430"/>
            <a:ext cx="3452154" cy="1864886"/>
            <a:chOff x="2311258" y="2217283"/>
            <a:chExt cx="4381462" cy="2057238"/>
          </a:xfrm>
        </p:grpSpPr>
        <p:grpSp>
          <p:nvGrpSpPr>
            <p:cNvPr id="473" name="Shape 473"/>
            <p:cNvGrpSpPr/>
            <p:nvPr/>
          </p:nvGrpSpPr>
          <p:grpSpPr>
            <a:xfrm>
              <a:off x="2311258" y="2217283"/>
              <a:ext cx="4381462" cy="2057238"/>
              <a:chOff x="6856050" y="3252669"/>
              <a:chExt cx="2234300" cy="1719379"/>
            </a:xfrm>
          </p:grpSpPr>
          <p:pic>
            <p:nvPicPr>
              <p:cNvPr id="474" name="Shape 47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856050" y="3678271"/>
                <a:ext cx="2234300" cy="12937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5" name="Shape 475"/>
              <p:cNvSpPr/>
              <p:nvPr/>
            </p:nvSpPr>
            <p:spPr>
              <a:xfrm>
                <a:off x="7422169" y="3252669"/>
                <a:ext cx="1082700" cy="232200"/>
              </a:xfrm>
              <a:prstGeom prst="roundRect">
                <a:avLst>
                  <a:gd name="adj" fmla="val 16667"/>
                </a:avLst>
              </a:prstGeom>
              <a:solidFill>
                <a:srgbClr val="CCCCCC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s-419">
                    <a:latin typeface="Chelsea Market"/>
                    <a:ea typeface="Chelsea Market"/>
                    <a:cs typeface="Chelsea Market"/>
                    <a:sym typeface="Chelsea Market"/>
                  </a:rPr>
                  <a:t>data.frame</a:t>
                </a:r>
              </a:p>
            </p:txBody>
          </p:sp>
        </p:grpSp>
        <p:sp>
          <p:nvSpPr>
            <p:cNvPr id="476" name="Shape 476"/>
            <p:cNvSpPr/>
            <p:nvPr/>
          </p:nvSpPr>
          <p:spPr>
            <a:xfrm rot="5404709">
              <a:off x="4236199" y="1022599"/>
              <a:ext cx="219000" cy="31485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77" name="Shape 477"/>
          <p:cNvSpPr txBox="1"/>
          <p:nvPr/>
        </p:nvSpPr>
        <p:spPr>
          <a:xfrm>
            <a:off x="5942600" y="2009450"/>
            <a:ext cx="1812000" cy="1058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s-419"/>
              <a:t>cultivo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-419"/>
              <a:t>Ano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s-419"/>
              <a:t>Produccion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s-419"/>
              <a:t>Pais</a:t>
            </a:r>
          </a:p>
        </p:txBody>
      </p:sp>
      <p:sp>
        <p:nvSpPr>
          <p:cNvPr id="478" name="Shape 478"/>
          <p:cNvSpPr/>
          <p:nvPr/>
        </p:nvSpPr>
        <p:spPr>
          <a:xfrm>
            <a:off x="5594725" y="1834550"/>
            <a:ext cx="438000" cy="13845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1167000" y="3561725"/>
            <a:ext cx="6482700" cy="138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Usamos el símbolo </a:t>
            </a:r>
            <a:r>
              <a:rPr lang="es-419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dólar </a:t>
            </a:r>
            <a:r>
              <a:rPr lang="es-419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s-419" b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acceder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las columnas del d.f: 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data.frame$Cultivo 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data.frame$Ano</a:t>
            </a:r>
          </a:p>
          <a:p>
            <a:pPr marL="457200" lvl="0" indent="-22860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data.frame$Produccion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781320" y="1531430"/>
            <a:ext cx="528810" cy="445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$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el data frame </a:t>
            </a:r>
            <a:r>
              <a:rPr lang="es-419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tendremos, usaremos </a:t>
            </a:r>
            <a:r>
              <a:rPr lang="es-419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($)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s-419" b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acceder</a:t>
            </a:r>
            <a:r>
              <a:rPr lang="es-419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 las columnas del data frame:  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Si deseo acceder a la columna </a:t>
            </a:r>
            <a:r>
              <a:rPr lang="es-419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pais</a:t>
            </a: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tabla_papa$pais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 la columna </a:t>
            </a:r>
            <a:r>
              <a:rPr lang="es-419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cultivo</a:t>
            </a: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Font typeface="Ubuntu"/>
              <a:buChar char="❏"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tabla_papa$cultivo</a:t>
            </a: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>
              <a:spcBef>
                <a:spcPts val="0"/>
              </a:spcBef>
              <a:buNone/>
            </a:pPr>
            <a:r>
              <a:rPr lang="es-419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Ejercicio</a:t>
            </a: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: acceder  las siguientes columnas: anual y rendimiento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5" name="Shape 485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Extrayendo Columnas</a:t>
            </a:r>
          </a:p>
        </p:txBody>
      </p:sp>
      <p:sp>
        <p:nvSpPr>
          <p:cNvPr id="486" name="Shape 486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87" name="Shape 487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861450" y="1402450"/>
            <a:ext cx="71817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Font typeface="Roboto"/>
              <a:buChar char="●"/>
            </a:pPr>
            <a:r>
              <a:rPr lang="es-419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Nombre de las columnas: Se usa el comando </a:t>
            </a:r>
            <a:r>
              <a:rPr lang="es-419" b="1" i="1" u="sng" dirty="0" err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names</a:t>
            </a:r>
            <a:r>
              <a:rPr lang="es-419" b="1" i="1" u="sng" dirty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b="1" i="1" u="sng" dirty="0" err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data.frame</a:t>
            </a:r>
            <a:r>
              <a:rPr lang="es-419" b="1" i="1" u="sng" dirty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colnames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tabla_potato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"</a:t>
            </a: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pais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"        "cultivo"     "anual"       "rendimiento"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Font typeface="Roboto"/>
              <a:buChar char="●"/>
            </a:pPr>
            <a:r>
              <a:rPr lang="es-419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Número de filas </a:t>
            </a:r>
            <a:r>
              <a:rPr lang="es-419" b="1" i="1" u="sng" dirty="0" err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nrow</a:t>
            </a:r>
            <a:r>
              <a:rPr lang="es-419" b="1" i="1" u="sng" dirty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b="1" i="1" u="sng" dirty="0" err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data.frame</a:t>
            </a:r>
            <a:r>
              <a:rPr lang="es-419" b="1" i="1" u="sng" dirty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s-419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Número de Columnas </a:t>
            </a:r>
            <a:r>
              <a:rPr lang="es-419" b="1" i="1" u="sng" dirty="0" err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ncol</a:t>
            </a:r>
            <a:r>
              <a:rPr lang="es-419" b="1" i="1" u="sng" dirty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b="1" i="1" u="sng" dirty="0" err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data.frame</a:t>
            </a:r>
            <a:r>
              <a:rPr lang="es-419" b="1" i="1" u="sng" dirty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ncol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4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nrow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[1] 4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Font typeface="Roboto"/>
              <a:buChar char="●"/>
            </a:pPr>
            <a:r>
              <a:rPr lang="es-419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Resumen </a:t>
            </a:r>
            <a:r>
              <a:rPr lang="es-419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estadistico</a:t>
            </a:r>
            <a:r>
              <a:rPr lang="es-419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 usa el comando </a:t>
            </a:r>
            <a:r>
              <a:rPr lang="es-419" b="1" i="1" u="sng" dirty="0" err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r>
              <a:rPr lang="es-419" b="1" i="1" u="sng" dirty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b="1" i="1" u="sng" dirty="0" err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data.frame</a:t>
            </a:r>
            <a:r>
              <a:rPr lang="es-419" b="1" i="1" u="sng" dirty="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summary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tabla_papa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s-419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Ejercicio: Qué muestra el comando </a:t>
            </a:r>
            <a:r>
              <a:rPr lang="es-419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summary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() ?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Ejercicio: Realizar las mismas tareas para la tabla </a:t>
            </a:r>
            <a:r>
              <a:rPr lang="es-419" b="1" i="1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palto</a:t>
            </a: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s-419" b="1" i="1" dirty="0" err="1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sweetpotato</a:t>
            </a:r>
            <a:endParaRPr lang="es-419" b="1" i="1" dirty="0">
              <a:solidFill>
                <a:schemeClr val="dk1"/>
              </a:solidFill>
              <a:highlight>
                <a:srgbClr val="B7B7B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buNone/>
            </a:pPr>
            <a:r>
              <a:rPr lang="es-419" dirty="0">
                <a:solidFill>
                  <a:schemeClr val="dk1"/>
                </a:solidFill>
                <a:highlight>
                  <a:srgbClr val="B7B7B7"/>
                </a:highlight>
                <a:latin typeface="Roboto"/>
                <a:ea typeface="Roboto"/>
                <a:cs typeface="Roboto"/>
                <a:sym typeface="Roboto"/>
              </a:rPr>
              <a:t>   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861450" y="855250"/>
            <a:ext cx="71817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Operaciones con Data Frames</a:t>
            </a:r>
          </a:p>
        </p:txBody>
      </p:sp>
      <p:sp>
        <p:nvSpPr>
          <p:cNvPr id="494" name="Shape 494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95" name="Shape 495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1" name="Shape 501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6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2-Librerías o Paquetes 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  <p:pic>
        <p:nvPicPr>
          <p:cNvPr id="502" name="Shape 502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Shape 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3" name="Shape 513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14" name="Shape 514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Librerias o Paquetes en R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100" y="1495425"/>
            <a:ext cx="3375849" cy="18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/>
          <p:nvPr/>
        </p:nvSpPr>
        <p:spPr>
          <a:xfrm>
            <a:off x="4693300" y="1495425"/>
            <a:ext cx="3612300" cy="1858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algn="just" rtl="0">
              <a:spcBef>
                <a:spcPts val="0"/>
              </a:spcBef>
              <a:buChar char="●"/>
            </a:pPr>
            <a:r>
              <a:rPr lang="es-419"/>
              <a:t>El lenguaje </a:t>
            </a:r>
            <a:r>
              <a:rPr lang="es-419" b="1"/>
              <a:t>R</a:t>
            </a:r>
            <a:r>
              <a:rPr lang="es-419"/>
              <a:t> se compone principalmente de </a:t>
            </a:r>
            <a:r>
              <a:rPr lang="es-419" b="1"/>
              <a:t>librerías(lugar) </a:t>
            </a:r>
            <a:r>
              <a:rPr lang="es-419"/>
              <a:t> y </a:t>
            </a:r>
            <a:r>
              <a:rPr lang="es-419" b="1"/>
              <a:t>paquetes(libro)</a:t>
            </a:r>
            <a:r>
              <a:rPr lang="es-419"/>
              <a:t>.</a:t>
            </a:r>
          </a:p>
          <a:p>
            <a:pPr lvl="0" algn="just" rtl="0">
              <a:spcBef>
                <a:spcPts val="0"/>
              </a:spcBef>
              <a:buNone/>
            </a:pPr>
            <a:endParaRPr/>
          </a:p>
          <a:p>
            <a:pPr marL="457200" lvl="0" indent="-228600" algn="just" rtl="0">
              <a:spcBef>
                <a:spcPts val="0"/>
              </a:spcBef>
              <a:buChar char="●"/>
            </a:pPr>
            <a:r>
              <a:rPr lang="es-419"/>
              <a:t>Estos paquetes son de gran utilidad pues incorporan diferentes </a:t>
            </a:r>
            <a:r>
              <a:rPr lang="es-419" b="1"/>
              <a:t>funcionalidades</a:t>
            </a:r>
            <a:r>
              <a:rPr lang="es-419"/>
              <a:t> para manipular y analizar nuestros datos.</a:t>
            </a:r>
          </a:p>
        </p:txBody>
      </p:sp>
      <p:sp>
        <p:nvSpPr>
          <p:cNvPr id="518" name="Shape 518"/>
          <p:cNvSpPr/>
          <p:nvPr/>
        </p:nvSpPr>
        <p:spPr>
          <a:xfrm>
            <a:off x="1081100" y="3550475"/>
            <a:ext cx="6876300" cy="1181700"/>
          </a:xfrm>
          <a:prstGeom prst="roundRect">
            <a:avLst>
              <a:gd name="adj" fmla="val 16667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Para usar una paquete en R utilizamos: &gt;</a:t>
            </a:r>
            <a:r>
              <a:rPr lang="es-419" b="1" i="1">
                <a:latin typeface="Roboto"/>
                <a:ea typeface="Roboto"/>
                <a:cs typeface="Roboto"/>
                <a:sym typeface="Roboto"/>
              </a:rPr>
              <a:t>library(nombre_libreria)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Para installar (desde internet) una nuevp paquete utilizamos: &gt;</a:t>
            </a:r>
            <a:r>
              <a:rPr lang="es-419" b="1" i="1">
                <a:latin typeface="Roboto"/>
                <a:ea typeface="Roboto"/>
                <a:cs typeface="Roboto"/>
                <a:sym typeface="Roboto"/>
              </a:rPr>
              <a:t>install.packages(</a:t>
            </a:r>
            <a:r>
              <a:rPr lang="es-419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nombre_libreria</a:t>
            </a:r>
            <a:r>
              <a:rPr lang="es-419" b="1" i="1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25" name="Shape 525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Uso de Funciones en R</a:t>
            </a:r>
          </a:p>
        </p:txBody>
      </p:sp>
      <p:sp>
        <p:nvSpPr>
          <p:cNvPr id="527" name="Shape 527"/>
          <p:cNvSpPr/>
          <p:nvPr/>
        </p:nvSpPr>
        <p:spPr>
          <a:xfrm>
            <a:off x="1081100" y="3507550"/>
            <a:ext cx="6876300" cy="1377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Las funciones son conjuntos de codigos para realizar una tarea especifica.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Se componen de un </a:t>
            </a:r>
            <a:r>
              <a:rPr lang="es-419" b="1" i="1"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lang="es-419" b="1" i="1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argumento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de entrada, y un output (salida)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USO: </a:t>
            </a:r>
            <a:r>
              <a:rPr lang="es-419" b="1">
                <a:latin typeface="Roboto"/>
                <a:ea typeface="Roboto"/>
                <a:cs typeface="Roboto"/>
                <a:sym typeface="Roboto"/>
              </a:rPr>
              <a:t>nombre_funcion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419" b="1" i="1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argumento1</a:t>
            </a:r>
            <a:r>
              <a:rPr lang="es-419" b="1" i="1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b="1" i="1">
                <a:solidFill>
                  <a:srgbClr val="7F6000"/>
                </a:solidFill>
                <a:latin typeface="Roboto"/>
                <a:ea typeface="Roboto"/>
                <a:cs typeface="Roboto"/>
                <a:sym typeface="Roboto"/>
              </a:rPr>
              <a:t>argumento2</a:t>
            </a:r>
            <a:r>
              <a:rPr lang="es-419" b="1" i="1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-419" b="1" i="1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argumento3</a:t>
            </a:r>
            <a:r>
              <a:rPr lang="es-419" b="1" i="1">
                <a:latin typeface="Roboto"/>
                <a:ea typeface="Roboto"/>
                <a:cs typeface="Roboto"/>
                <a:sym typeface="Roboto"/>
              </a:rPr>
              <a:t>, ...</a:t>
            </a:r>
            <a:r>
              <a:rPr lang="es-419" b="1" i="1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argumentoN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50" y="1457325"/>
            <a:ext cx="2628900" cy="19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775" y="1938337"/>
            <a:ext cx="222885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157300" y="1569600"/>
            <a:ext cx="7047600" cy="3162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 b="1" u="sng">
                <a:latin typeface="Roboto"/>
                <a:ea typeface="Roboto"/>
                <a:cs typeface="Roboto"/>
                <a:sym typeface="Roboto"/>
              </a:rPr>
              <a:t>Ejemplo del uso de funciones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228600" rtl="0">
              <a:spcBef>
                <a:spcPts val="0"/>
              </a:spcBef>
              <a:buFont typeface="Roboto"/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Función </a:t>
            </a:r>
            <a:r>
              <a:rPr lang="es-419" b="1" i="1">
                <a:latin typeface="Roboto"/>
                <a:ea typeface="Roboto"/>
                <a:cs typeface="Roboto"/>
                <a:sym typeface="Roboto"/>
              </a:rPr>
              <a:t>mean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 Calcula la media o promedio aritmético de la muestra</a:t>
            </a:r>
          </a:p>
          <a:p>
            <a:pPr marL="457200" lvl="0" indent="-228600" rtl="0">
              <a:spcBef>
                <a:spcPts val="0"/>
              </a:spcBef>
              <a:buFont typeface="Roboto"/>
              <a:buAutoNum type="arabicPeriod"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Función </a:t>
            </a:r>
            <a:r>
              <a:rPr lang="es-419" b="1" i="1">
                <a:latin typeface="Roboto"/>
                <a:ea typeface="Roboto"/>
                <a:cs typeface="Roboto"/>
                <a:sym typeface="Roboto"/>
              </a:rPr>
              <a:t>std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 Calcula la desviación estándar de la muestra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highlight>
                  <a:srgbClr val="F1C232"/>
                </a:highlight>
                <a:latin typeface="Roboto"/>
                <a:ea typeface="Roboto"/>
                <a:cs typeface="Roboto"/>
                <a:sym typeface="Roboto"/>
              </a:rPr>
              <a:t># Ejemplo 1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mean(tabla_papa$rendimiento)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highlight>
                  <a:srgbClr val="6FA8DC"/>
                </a:highlight>
                <a:latin typeface="Roboto"/>
                <a:ea typeface="Roboto"/>
                <a:cs typeface="Roboto"/>
                <a:sym typeface="Roboto"/>
              </a:rPr>
              <a:t># Ejemplo 2:</a:t>
            </a: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sd(tabla_papa$rendimiento)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-419">
                <a:latin typeface="Roboto"/>
                <a:ea typeface="Roboto"/>
                <a:cs typeface="Roboto"/>
                <a:sym typeface="Roboto"/>
              </a:rPr>
              <a:t>  3.    </a:t>
            </a:r>
            <a:r>
              <a:rPr lang="es-419" b="1">
                <a:highlight>
                  <a:srgbClr val="00FF00"/>
                </a:highlight>
                <a:latin typeface="Roboto"/>
                <a:ea typeface="Roboto"/>
                <a:cs typeface="Roboto"/>
                <a:sym typeface="Roboto"/>
              </a:rPr>
              <a:t>Ejercicio</a:t>
            </a:r>
            <a:r>
              <a:rPr lang="es-419">
                <a:latin typeface="Roboto"/>
                <a:ea typeface="Roboto"/>
                <a:cs typeface="Roboto"/>
                <a:sym typeface="Roboto"/>
              </a:rPr>
              <a:t>: Aplicar la función mean() y sd() para las tablas sweetpotato y palto</a:t>
            </a: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Uso de Funciones en R</a:t>
            </a:r>
          </a:p>
        </p:txBody>
      </p:sp>
      <p:sp>
        <p:nvSpPr>
          <p:cNvPr id="537" name="Shape 537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38" name="Shape 538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457200" y="205977"/>
            <a:ext cx="8229600" cy="1141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Objetivos del proyecto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r="12157"/>
          <a:stretch/>
        </p:blipFill>
        <p:spPr>
          <a:xfrm>
            <a:off x="5044024" y="1760975"/>
            <a:ext cx="2749525" cy="310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1899" y="313200"/>
            <a:ext cx="2373150" cy="21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</a:blip>
          <a:srcRect b="31749"/>
          <a:stretch/>
        </p:blipFill>
        <p:spPr>
          <a:xfrm>
            <a:off x="419424" y="1732425"/>
            <a:ext cx="4464049" cy="29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0" y="-51300"/>
            <a:ext cx="9144000" cy="2988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 txBox="1"/>
          <p:nvPr/>
        </p:nvSpPr>
        <p:spPr>
          <a:xfrm>
            <a:off x="448525" y="506475"/>
            <a:ext cx="8521500" cy="404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8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Lenguaje </a:t>
            </a:r>
            <a:r>
              <a:rPr lang="es-419" sz="8000">
                <a:solidFill>
                  <a:srgbClr val="6FA8DC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s-419" sz="72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3-Importación de Datos</a:t>
            </a:r>
            <a:r>
              <a:rPr lang="es-419" sz="12000">
                <a:solidFill>
                  <a:srgbClr val="FCFCFF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  <a:r>
              <a:rPr lang="es-419" sz="12000">
                <a:solidFill>
                  <a:srgbClr val="FF9900"/>
                </a:solidFill>
                <a:latin typeface="Lobster"/>
                <a:ea typeface="Lobster"/>
                <a:cs typeface="Lobster"/>
                <a:sym typeface="Lobster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El lenguaje R se caracteriza en poder importar y manipular base datos desde diferentes fuentes de información (Excel, Minitab, SAS, Stata, etc) 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0" name="Shape 550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Importacion de Base de datos en R</a:t>
            </a:r>
          </a:p>
        </p:txBody>
      </p:sp>
      <p:sp>
        <p:nvSpPr>
          <p:cNvPr id="551" name="Shape 551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52" name="Shape 552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3" name="Shape 553"/>
          <p:cNvGrpSpPr/>
          <p:nvPr/>
        </p:nvGrpSpPr>
        <p:grpSpPr>
          <a:xfrm>
            <a:off x="1332487" y="2163525"/>
            <a:ext cx="5394362" cy="968812"/>
            <a:chOff x="1332487" y="2163525"/>
            <a:chExt cx="5394362" cy="968812"/>
          </a:xfrm>
        </p:grpSpPr>
        <p:pic>
          <p:nvPicPr>
            <p:cNvPr id="554" name="Shape 5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32487" y="2189362"/>
              <a:ext cx="771525" cy="94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Shape 555"/>
            <p:cNvSpPr txBox="1"/>
            <p:nvPr/>
          </p:nvSpPr>
          <p:spPr>
            <a:xfrm>
              <a:off x="3136450" y="2163525"/>
              <a:ext cx="3590400" cy="9429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Clr>
                  <a:schemeClr val="dk1"/>
                </a:buClr>
                <a:buFont typeface="Arial"/>
                <a:buNone/>
              </a:pPr>
              <a:r>
                <a:rPr lang="es-419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Los archivos de archivos de Microsoft Excel son el formato más usado para importar al lenguaje R.</a:t>
              </a:r>
            </a:p>
          </p:txBody>
        </p:sp>
      </p:grpSp>
      <p:grpSp>
        <p:nvGrpSpPr>
          <p:cNvPr id="556" name="Shape 556"/>
          <p:cNvGrpSpPr/>
          <p:nvPr/>
        </p:nvGrpSpPr>
        <p:grpSpPr>
          <a:xfrm>
            <a:off x="1062047" y="3390900"/>
            <a:ext cx="5664802" cy="1391925"/>
            <a:chOff x="1062047" y="3390900"/>
            <a:chExt cx="5664802" cy="1391925"/>
          </a:xfrm>
        </p:grpSpPr>
        <p:pic>
          <p:nvPicPr>
            <p:cNvPr id="557" name="Shape 5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62047" y="3390900"/>
              <a:ext cx="1616179" cy="139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8" name="Shape 558"/>
            <p:cNvSpPr txBox="1"/>
            <p:nvPr/>
          </p:nvSpPr>
          <p:spPr>
            <a:xfrm>
              <a:off x="3136450" y="3611325"/>
              <a:ext cx="3590400" cy="9429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s-419">
                  <a:solidFill>
                    <a:schemeClr val="dk1"/>
                  </a:solidFill>
                  <a:latin typeface="Ubuntu"/>
                  <a:ea typeface="Ubuntu"/>
                  <a:cs typeface="Ubuntu"/>
                  <a:sym typeface="Ubuntu"/>
                </a:rPr>
                <a:t>El paquete usado para importar datos desde Excel es </a:t>
              </a:r>
              <a:r>
                <a:rPr lang="es-419" sz="1800" b="1">
                  <a:solidFill>
                    <a:schemeClr val="dk1"/>
                  </a:solidFill>
                  <a:latin typeface="Coming Soon"/>
                  <a:ea typeface="Coming Soon"/>
                  <a:cs typeface="Coming Soon"/>
                  <a:sym typeface="Coming Soon"/>
                </a:rPr>
                <a:t>readxl.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>
            <a:off x="861450" y="1402450"/>
            <a:ext cx="7590900" cy="360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Para hacer uso del paquete readxl, escribimos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#install.packages(“readxl”)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#library(readxl)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#fp: Nombre del archivo excel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fp &lt;- file.choose()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## Obtenemos los sheet u hojas de trabajo del archivo Excel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hojas &lt;- excel_sheets(path = fp)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 ## Leemos la hoja que deseamos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datos &lt;- read_excel(path = fp, sheet = 1)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latin typeface="Ubuntu"/>
              <a:ea typeface="Ubuntu"/>
              <a:cs typeface="Ubuntu"/>
              <a:sym typeface="Ubuntu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latin typeface="Ubuntu"/>
                <a:ea typeface="Ubuntu"/>
                <a:cs typeface="Ubuntu"/>
                <a:sym typeface="Ubuntu"/>
              </a:rPr>
              <a:t>## Si sabemos el nombre de la hoja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-419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datos &lt;- read_excel(path = fp, sheet =  "Nombre de la Hoja")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861450" y="855250"/>
            <a:ext cx="7590900" cy="47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Lobster"/>
                <a:ea typeface="Lobster"/>
                <a:cs typeface="Lobster"/>
                <a:sym typeface="Lobster"/>
              </a:rPr>
              <a:t>Importacion de Base de datos en R</a:t>
            </a:r>
          </a:p>
        </p:txBody>
      </p:sp>
      <p:sp>
        <p:nvSpPr>
          <p:cNvPr id="565" name="Shape 565"/>
          <p:cNvSpPr/>
          <p:nvPr/>
        </p:nvSpPr>
        <p:spPr>
          <a:xfrm>
            <a:off x="0" y="-51300"/>
            <a:ext cx="9144000" cy="823500"/>
          </a:xfrm>
          <a:prstGeom prst="rect">
            <a:avLst/>
          </a:prstGeom>
          <a:solidFill>
            <a:srgbClr val="10984A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566" name="Shape 566" descr="EscudoUNALM0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700" y="-40525"/>
            <a:ext cx="810426" cy="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preguntas-social-medi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7025" y="3060100"/>
            <a:ext cx="2256900" cy="2083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ctrTitle"/>
          </p:nvPr>
        </p:nvSpPr>
        <p:spPr>
          <a:xfrm>
            <a:off x="685800" y="1300757"/>
            <a:ext cx="7772400" cy="1684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/>
              <a:t>Orden!!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ubTitle" idx="1"/>
          </p:nvPr>
        </p:nvSpPr>
        <p:spPr>
          <a:xfrm>
            <a:off x="685800" y="3093348"/>
            <a:ext cx="7772400" cy="903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-419" sz="2400"/>
              <a:t>Uso de Data Diccionarios y Manejo de Información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625" y="0"/>
            <a:ext cx="3670070" cy="309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4003200" y="3805850"/>
            <a:ext cx="4455000" cy="1222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600"/>
              </a:spcBef>
              <a:buNone/>
            </a:pPr>
            <a:r>
              <a:rPr lang="es-419" sz="3000"/>
              <a:t>Manejo de Datos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0" y="0"/>
            <a:ext cx="2161674" cy="17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47D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38112"/>
            <a:ext cx="17526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8537" y="57150"/>
            <a:ext cx="17621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300" y="1885950"/>
            <a:ext cx="17526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4021050" y="4169075"/>
            <a:ext cx="4881600" cy="78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-419" sz="2400" b="1">
                <a:latin typeface="Chelsea Market"/>
                <a:ea typeface="Chelsea Market"/>
                <a:cs typeface="Chelsea Market"/>
                <a:sym typeface="Chelsea Market"/>
              </a:rPr>
              <a:t>Manipulación de datos o </a:t>
            </a:r>
            <a:r>
              <a:rPr lang="es-419" sz="2400" b="1" i="1">
                <a:solidFill>
                  <a:srgbClr val="0B5394"/>
                </a:solidFill>
                <a:latin typeface="Chelsea Market"/>
                <a:ea typeface="Chelsea Market"/>
                <a:cs typeface="Chelsea Market"/>
                <a:sym typeface="Chelsea Market"/>
              </a:rPr>
              <a:t>Data Manipulation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3137" y="57150"/>
            <a:ext cx="17621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2975" y="2038350"/>
            <a:ext cx="17716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0575" y="0"/>
            <a:ext cx="47117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624" y="0"/>
            <a:ext cx="71942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1572</Words>
  <Application>Microsoft Office PowerPoint</Application>
  <PresentationFormat>On-screen Show (16:9)</PresentationFormat>
  <Paragraphs>347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Lobster</vt:lpstr>
      <vt:lpstr>Droid Serif</vt:lpstr>
      <vt:lpstr>Coming Soon</vt:lpstr>
      <vt:lpstr>Arial</vt:lpstr>
      <vt:lpstr>Gloria Hallelujah</vt:lpstr>
      <vt:lpstr>Roboto</vt:lpstr>
      <vt:lpstr>Cantarell</vt:lpstr>
      <vt:lpstr>Indie Flower</vt:lpstr>
      <vt:lpstr>Droid Sans</vt:lpstr>
      <vt:lpstr>Ubuntu</vt:lpstr>
      <vt:lpstr>Chelsea Market</vt:lpstr>
      <vt:lpstr>simple-light-2</vt:lpstr>
      <vt:lpstr>simple-light</vt:lpstr>
      <vt:lpstr>modern</vt:lpstr>
      <vt:lpstr>PowerPoint Presentation</vt:lpstr>
      <vt:lpstr>PowerPoint Presentation</vt:lpstr>
      <vt:lpstr>PowerPoint Presentation</vt:lpstr>
      <vt:lpstr>Objetivos del proyecto</vt:lpstr>
      <vt:lpstr>PowerPoint Presentation</vt:lpstr>
      <vt:lpstr>Orden!!</vt:lpstr>
      <vt:lpstr>PowerPoint Presentation</vt:lpstr>
      <vt:lpstr>PowerPoint Presentation</vt:lpstr>
      <vt:lpstr>PowerPoint Presentation</vt:lpstr>
      <vt:lpstr>Estadística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Benites Alfaro</cp:lastModifiedBy>
  <cp:revision>6</cp:revision>
  <dcterms:modified xsi:type="dcterms:W3CDTF">2016-12-01T00:54:14Z</dcterms:modified>
</cp:coreProperties>
</file>